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 id="2147483648" r:id="rId5"/>
    <p:sldMasterId id="2147483707" r:id="rId6"/>
  </p:sldMasterIdLst>
  <p:notesMasterIdLst>
    <p:notesMasterId r:id="rId78"/>
  </p:notesMasterIdLst>
  <p:sldIdLst>
    <p:sldId id="258" r:id="rId7"/>
    <p:sldId id="1783" r:id="rId8"/>
    <p:sldId id="1784" r:id="rId9"/>
    <p:sldId id="570" r:id="rId10"/>
    <p:sldId id="1785" r:id="rId11"/>
    <p:sldId id="1725" r:id="rId12"/>
    <p:sldId id="1726" r:id="rId13"/>
    <p:sldId id="1723" r:id="rId14"/>
    <p:sldId id="669" r:id="rId15"/>
    <p:sldId id="1727" r:id="rId16"/>
    <p:sldId id="1728" r:id="rId17"/>
    <p:sldId id="1730" r:id="rId18"/>
    <p:sldId id="1731" r:id="rId19"/>
    <p:sldId id="1744" r:id="rId20"/>
    <p:sldId id="1620" r:id="rId21"/>
    <p:sldId id="1745" r:id="rId22"/>
    <p:sldId id="267" r:id="rId23"/>
    <p:sldId id="274" r:id="rId24"/>
    <p:sldId id="1746" r:id="rId25"/>
    <p:sldId id="270" r:id="rId26"/>
    <p:sldId id="1747" r:id="rId27"/>
    <p:sldId id="1748" r:id="rId28"/>
    <p:sldId id="1750" r:id="rId29"/>
    <p:sldId id="1751" r:id="rId30"/>
    <p:sldId id="1753" r:id="rId31"/>
    <p:sldId id="1754" r:id="rId32"/>
    <p:sldId id="1755" r:id="rId33"/>
    <p:sldId id="1759" r:id="rId34"/>
    <p:sldId id="273" r:id="rId35"/>
    <p:sldId id="1772" r:id="rId36"/>
    <p:sldId id="1782" r:id="rId37"/>
    <p:sldId id="271" r:id="rId38"/>
    <p:sldId id="1773" r:id="rId39"/>
    <p:sldId id="1774" r:id="rId40"/>
    <p:sldId id="1776" r:id="rId41"/>
    <p:sldId id="1764" r:id="rId42"/>
    <p:sldId id="1714" r:id="rId43"/>
    <p:sldId id="283" r:id="rId44"/>
    <p:sldId id="1705" r:id="rId45"/>
    <p:sldId id="1786" r:id="rId46"/>
    <p:sldId id="1756" r:id="rId47"/>
    <p:sldId id="1646" r:id="rId48"/>
    <p:sldId id="1716" r:id="rId49"/>
    <p:sldId id="1717" r:id="rId50"/>
    <p:sldId id="1718" r:id="rId51"/>
    <p:sldId id="1720" r:id="rId52"/>
    <p:sldId id="1719" r:id="rId53"/>
    <p:sldId id="1721" r:id="rId54"/>
    <p:sldId id="1739" r:id="rId55"/>
    <p:sldId id="1742" r:id="rId56"/>
    <p:sldId id="1733" r:id="rId57"/>
    <p:sldId id="1667" r:id="rId58"/>
    <p:sldId id="1735" r:id="rId59"/>
    <p:sldId id="1752" r:id="rId60"/>
    <p:sldId id="1692" r:id="rId61"/>
    <p:sldId id="1760" r:id="rId62"/>
    <p:sldId id="1761" r:id="rId63"/>
    <p:sldId id="1762" r:id="rId64"/>
    <p:sldId id="1765" r:id="rId65"/>
    <p:sldId id="1767" r:id="rId66"/>
    <p:sldId id="1768" r:id="rId67"/>
    <p:sldId id="1766" r:id="rId68"/>
    <p:sldId id="1771" r:id="rId69"/>
    <p:sldId id="1775" r:id="rId70"/>
    <p:sldId id="1777" r:id="rId71"/>
    <p:sldId id="1778" r:id="rId72"/>
    <p:sldId id="1779" r:id="rId73"/>
    <p:sldId id="1780" r:id="rId74"/>
    <p:sldId id="1683" r:id="rId75"/>
    <p:sldId id="1682" r:id="rId76"/>
    <p:sldId id="574" r:id="rId77"/>
  </p:sldIdLst>
  <p:sldSz cx="12192000" cy="6858000"/>
  <p:notesSz cx="6805613" cy="99441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001"/>
    <a:srgbClr val="548235"/>
    <a:srgbClr val="060606"/>
    <a:srgbClr val="85B901"/>
    <a:srgbClr val="A9D18E"/>
    <a:srgbClr val="1E3744"/>
    <a:srgbClr val="1AAA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llemlayout 4 - Marker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52" autoAdjust="0"/>
    <p:restoredTop sz="97461" autoAdjust="0"/>
  </p:normalViewPr>
  <p:slideViewPr>
    <p:cSldViewPr snapToGrid="0">
      <p:cViewPr varScale="1">
        <p:scale>
          <a:sx n="150" d="100"/>
          <a:sy n="150" d="100"/>
        </p:scale>
        <p:origin x="114"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tte Kragh" userId="2f14cdbf-136e-4345-9c9d-0f66b658ca1d" providerId="ADAL" clId="{BD290133-5355-48B3-805F-CD874448B6B3}"/>
    <pc:docChg chg="modSld">
      <pc:chgData name="Gitte Kragh" userId="2f14cdbf-136e-4345-9c9d-0f66b658ca1d" providerId="ADAL" clId="{BD290133-5355-48B3-805F-CD874448B6B3}" dt="2023-12-21T17:19:33.479" v="17" actId="20577"/>
      <pc:docMkLst>
        <pc:docMk/>
      </pc:docMkLst>
      <pc:sldChg chg="modSp mod">
        <pc:chgData name="Gitte Kragh" userId="2f14cdbf-136e-4345-9c9d-0f66b658ca1d" providerId="ADAL" clId="{BD290133-5355-48B3-805F-CD874448B6B3}" dt="2023-12-21T17:19:24.646" v="12" actId="14100"/>
        <pc:sldMkLst>
          <pc:docMk/>
          <pc:sldMk cId="1847781093" sldId="258"/>
        </pc:sldMkLst>
        <pc:spChg chg="mod">
          <ac:chgData name="Gitte Kragh" userId="2f14cdbf-136e-4345-9c9d-0f66b658ca1d" providerId="ADAL" clId="{BD290133-5355-48B3-805F-CD874448B6B3}" dt="2023-12-21T17:19:24.646" v="12" actId="14100"/>
          <ac:spMkLst>
            <pc:docMk/>
            <pc:sldMk cId="1847781093" sldId="258"/>
            <ac:spMk id="5" creationId="{6BCA08A1-C903-479B-884A-D6D2AF99CD55}"/>
          </ac:spMkLst>
        </pc:spChg>
      </pc:sldChg>
      <pc:sldChg chg="modSp mod">
        <pc:chgData name="Gitte Kragh" userId="2f14cdbf-136e-4345-9c9d-0f66b658ca1d" providerId="ADAL" clId="{BD290133-5355-48B3-805F-CD874448B6B3}" dt="2023-12-21T17:19:33.479" v="17" actId="20577"/>
        <pc:sldMkLst>
          <pc:docMk/>
          <pc:sldMk cId="2989831708" sldId="1783"/>
        </pc:sldMkLst>
        <pc:spChg chg="mod">
          <ac:chgData name="Gitte Kragh" userId="2f14cdbf-136e-4345-9c9d-0f66b658ca1d" providerId="ADAL" clId="{BD290133-5355-48B3-805F-CD874448B6B3}" dt="2023-12-21T17:19:33.479" v="17" actId="20577"/>
          <ac:spMkLst>
            <pc:docMk/>
            <pc:sldMk cId="2989831708" sldId="1783"/>
            <ac:spMk id="3" creationId="{5050DF1B-6E6B-E093-4847-689BB09B19BA}"/>
          </ac:spMkLst>
        </pc:spChg>
        <pc:spChg chg="mod">
          <ac:chgData name="Gitte Kragh" userId="2f14cdbf-136e-4345-9c9d-0f66b658ca1d" providerId="ADAL" clId="{BD290133-5355-48B3-805F-CD874448B6B3}" dt="2023-12-21T10:39:19.721" v="5" actId="20577"/>
          <ac:spMkLst>
            <pc:docMk/>
            <pc:sldMk cId="2989831708" sldId="1783"/>
            <ac:spMk id="4" creationId="{F9443721-C70F-9851-91BA-A057C6572B04}"/>
          </ac:spMkLst>
        </pc:spChg>
      </pc:sldChg>
    </pc:docChg>
  </pc:docChgLst>
  <pc:docChgLst>
    <pc:chgData name="Gitte Kragh" userId="2f14cdbf-136e-4345-9c9d-0f66b658ca1d" providerId="ADAL" clId="{B52C8350-78D4-4026-977E-871F0190E3D7}"/>
    <pc:docChg chg="custSel modSld sldOrd">
      <pc:chgData name="Gitte Kragh" userId="2f14cdbf-136e-4345-9c9d-0f66b658ca1d" providerId="ADAL" clId="{B52C8350-78D4-4026-977E-871F0190E3D7}" dt="2023-12-07T16:59:51.632" v="36" actId="20577"/>
      <pc:docMkLst>
        <pc:docMk/>
      </pc:docMkLst>
      <pc:sldChg chg="delSp mod">
        <pc:chgData name="Gitte Kragh" userId="2f14cdbf-136e-4345-9c9d-0f66b658ca1d" providerId="ADAL" clId="{B52C8350-78D4-4026-977E-871F0190E3D7}" dt="2023-12-04T16:14:12.680" v="21" actId="478"/>
        <pc:sldMkLst>
          <pc:docMk/>
          <pc:sldMk cId="1735705514" sldId="574"/>
        </pc:sldMkLst>
        <pc:spChg chg="del">
          <ac:chgData name="Gitte Kragh" userId="2f14cdbf-136e-4345-9c9d-0f66b658ca1d" providerId="ADAL" clId="{B52C8350-78D4-4026-977E-871F0190E3D7}" dt="2023-12-04T16:14:12.680" v="21" actId="478"/>
          <ac:spMkLst>
            <pc:docMk/>
            <pc:sldMk cId="1735705514" sldId="574"/>
            <ac:spMk id="3" creationId="{DD7622F5-22B7-3E1E-AB16-72C0C9E63BF7}"/>
          </ac:spMkLst>
        </pc:spChg>
        <pc:spChg chg="del">
          <ac:chgData name="Gitte Kragh" userId="2f14cdbf-136e-4345-9c9d-0f66b658ca1d" providerId="ADAL" clId="{B52C8350-78D4-4026-977E-871F0190E3D7}" dt="2023-12-04T16:14:11.171" v="20" actId="478"/>
          <ac:spMkLst>
            <pc:docMk/>
            <pc:sldMk cId="1735705514" sldId="574"/>
            <ac:spMk id="6" creationId="{4ACC9C53-D243-9C73-05DC-53FCCC4BB34C}"/>
          </ac:spMkLst>
        </pc:spChg>
      </pc:sldChg>
      <pc:sldChg chg="modSp mod">
        <pc:chgData name="Gitte Kragh" userId="2f14cdbf-136e-4345-9c9d-0f66b658ca1d" providerId="ADAL" clId="{B52C8350-78D4-4026-977E-871F0190E3D7}" dt="2023-12-04T16:09:59.705" v="17" actId="20577"/>
        <pc:sldMkLst>
          <pc:docMk/>
          <pc:sldMk cId="3753222150" sldId="1718"/>
        </pc:sldMkLst>
        <pc:spChg chg="mod">
          <ac:chgData name="Gitte Kragh" userId="2f14cdbf-136e-4345-9c9d-0f66b658ca1d" providerId="ADAL" clId="{B52C8350-78D4-4026-977E-871F0190E3D7}" dt="2023-12-04T16:09:59.705" v="17" actId="20577"/>
          <ac:spMkLst>
            <pc:docMk/>
            <pc:sldMk cId="3753222150" sldId="1718"/>
            <ac:spMk id="4" creationId="{3AE624E4-8635-9E6C-5545-DC7FDE9F373A}"/>
          </ac:spMkLst>
        </pc:spChg>
      </pc:sldChg>
      <pc:sldChg chg="modSp mod">
        <pc:chgData name="Gitte Kragh" userId="2f14cdbf-136e-4345-9c9d-0f66b658ca1d" providerId="ADAL" clId="{B52C8350-78D4-4026-977E-871F0190E3D7}" dt="2023-12-07T16:59:51.632" v="36" actId="20577"/>
        <pc:sldMkLst>
          <pc:docMk/>
          <pc:sldMk cId="2973696202" sldId="1730"/>
        </pc:sldMkLst>
        <pc:spChg chg="mod">
          <ac:chgData name="Gitte Kragh" userId="2f14cdbf-136e-4345-9c9d-0f66b658ca1d" providerId="ADAL" clId="{B52C8350-78D4-4026-977E-871F0190E3D7}" dt="2023-12-07T16:59:51.632" v="36" actId="20577"/>
          <ac:spMkLst>
            <pc:docMk/>
            <pc:sldMk cId="2973696202" sldId="1730"/>
            <ac:spMk id="5" creationId="{2E714B45-E1A1-8252-7062-6505794C9FDE}"/>
          </ac:spMkLst>
        </pc:spChg>
      </pc:sldChg>
      <pc:sldChg chg="modSp mod">
        <pc:chgData name="Gitte Kragh" userId="2f14cdbf-136e-4345-9c9d-0f66b658ca1d" providerId="ADAL" clId="{B52C8350-78D4-4026-977E-871F0190E3D7}" dt="2023-12-04T15:56:21.761" v="0" actId="20577"/>
        <pc:sldMkLst>
          <pc:docMk/>
          <pc:sldMk cId="1631317894" sldId="1750"/>
        </pc:sldMkLst>
        <pc:spChg chg="mod">
          <ac:chgData name="Gitte Kragh" userId="2f14cdbf-136e-4345-9c9d-0f66b658ca1d" providerId="ADAL" clId="{B52C8350-78D4-4026-977E-871F0190E3D7}" dt="2023-12-04T15:56:21.761" v="0" actId="20577"/>
          <ac:spMkLst>
            <pc:docMk/>
            <pc:sldMk cId="1631317894" sldId="1750"/>
            <ac:spMk id="5" creationId="{E854841F-3F41-30C2-7DB1-7379564C9E53}"/>
          </ac:spMkLst>
        </pc:spChg>
      </pc:sldChg>
      <pc:sldChg chg="ord">
        <pc:chgData name="Gitte Kragh" userId="2f14cdbf-136e-4345-9c9d-0f66b658ca1d" providerId="ADAL" clId="{B52C8350-78D4-4026-977E-871F0190E3D7}" dt="2023-12-04T15:57:51.612" v="2"/>
        <pc:sldMkLst>
          <pc:docMk/>
          <pc:sldMk cId="198904523" sldId="1754"/>
        </pc:sldMkLst>
      </pc:sldChg>
      <pc:sldChg chg="modSp">
        <pc:chgData name="Gitte Kragh" userId="2f14cdbf-136e-4345-9c9d-0f66b658ca1d" providerId="ADAL" clId="{B52C8350-78D4-4026-977E-871F0190E3D7}" dt="2023-12-04T16:13:33.926" v="18"/>
        <pc:sldMkLst>
          <pc:docMk/>
          <pc:sldMk cId="1203375943" sldId="1778"/>
        </pc:sldMkLst>
        <pc:picChg chg="mod">
          <ac:chgData name="Gitte Kragh" userId="2f14cdbf-136e-4345-9c9d-0f66b658ca1d" providerId="ADAL" clId="{B52C8350-78D4-4026-977E-871F0190E3D7}" dt="2023-12-04T16:13:33.926" v="18"/>
          <ac:picMkLst>
            <pc:docMk/>
            <pc:sldMk cId="1203375943" sldId="1778"/>
            <ac:picMk id="4" creationId="{A7AA22FC-96C1-D3E8-900B-8399DAB78556}"/>
          </ac:picMkLst>
        </pc:picChg>
      </pc:sldChg>
      <pc:sldChg chg="modSp">
        <pc:chgData name="Gitte Kragh" userId="2f14cdbf-136e-4345-9c9d-0f66b658ca1d" providerId="ADAL" clId="{B52C8350-78D4-4026-977E-871F0190E3D7}" dt="2023-12-04T16:13:52.865" v="19"/>
        <pc:sldMkLst>
          <pc:docMk/>
          <pc:sldMk cId="2546990790" sldId="1780"/>
        </pc:sldMkLst>
        <pc:picChg chg="mod">
          <ac:chgData name="Gitte Kragh" userId="2f14cdbf-136e-4345-9c9d-0f66b658ca1d" providerId="ADAL" clId="{B52C8350-78D4-4026-977E-871F0190E3D7}" dt="2023-12-04T16:13:52.865" v="19"/>
          <ac:picMkLst>
            <pc:docMk/>
            <pc:sldMk cId="2546990790" sldId="1780"/>
            <ac:picMk id="12" creationId="{FC9FF84C-5291-F911-C722-64363BC7CD4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AAEF56-D1BB-48B7-AA9E-9446FC047E5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da-DK"/>
        </a:p>
      </dgm:t>
    </dgm:pt>
    <dgm:pt modelId="{AD027191-BB3E-490A-8FBF-A1CB8C99D66E}">
      <dgm:prSet phldrT="[Text]"/>
      <dgm:spPr/>
      <dgm:t>
        <a:bodyPr/>
        <a:lstStyle/>
        <a:p>
          <a:r>
            <a:rPr lang="en-US" dirty="0"/>
            <a:t>Trainer (you)</a:t>
          </a:r>
          <a:endParaRPr lang="da-DK" dirty="0"/>
        </a:p>
      </dgm:t>
    </dgm:pt>
    <dgm:pt modelId="{467908CB-7A22-476D-BD35-77507C5C93FE}" type="parTrans" cxnId="{5DF59BE1-D83D-46DC-A95C-2EE1CA5EC2F6}">
      <dgm:prSet/>
      <dgm:spPr/>
      <dgm:t>
        <a:bodyPr/>
        <a:lstStyle/>
        <a:p>
          <a:endParaRPr lang="da-DK"/>
        </a:p>
      </dgm:t>
    </dgm:pt>
    <dgm:pt modelId="{AAABB2F7-D03B-483D-93B3-A8FA063A0D1D}" type="sibTrans" cxnId="{5DF59BE1-D83D-46DC-A95C-2EE1CA5EC2F6}">
      <dgm:prSet/>
      <dgm:spPr/>
      <dgm:t>
        <a:bodyPr/>
        <a:lstStyle/>
        <a:p>
          <a:endParaRPr lang="da-DK"/>
        </a:p>
      </dgm:t>
    </dgm:pt>
    <dgm:pt modelId="{7A5DB4FF-6C56-44D3-9D7E-FE9F2342C24D}">
      <dgm:prSet phldrT="[Text]"/>
      <dgm:spPr/>
      <dgm:t>
        <a:bodyPr/>
        <a:lstStyle/>
        <a:p>
          <a:r>
            <a:rPr lang="en-US" dirty="0"/>
            <a:t>New trainer</a:t>
          </a:r>
          <a:endParaRPr lang="da-DK" dirty="0"/>
        </a:p>
      </dgm:t>
    </dgm:pt>
    <dgm:pt modelId="{906BFDA5-1164-4B1F-8EDF-63D2DFDE7E57}" type="parTrans" cxnId="{7DFBA4E6-0EF4-4A72-ABA0-068730306544}">
      <dgm:prSet/>
      <dgm:spPr/>
      <dgm:t>
        <a:bodyPr/>
        <a:lstStyle/>
        <a:p>
          <a:endParaRPr lang="da-DK"/>
        </a:p>
      </dgm:t>
    </dgm:pt>
    <dgm:pt modelId="{32D36A92-1566-4993-A6D4-11F6BCEE4431}" type="sibTrans" cxnId="{7DFBA4E6-0EF4-4A72-ABA0-068730306544}">
      <dgm:prSet/>
      <dgm:spPr/>
      <dgm:t>
        <a:bodyPr/>
        <a:lstStyle/>
        <a:p>
          <a:endParaRPr lang="da-DK"/>
        </a:p>
      </dgm:t>
    </dgm:pt>
    <dgm:pt modelId="{9C403FEA-FB32-4232-9EDC-62231E8B2818}">
      <dgm:prSet phldrT="[Text]"/>
      <dgm:spPr/>
      <dgm:t>
        <a:bodyPr/>
        <a:lstStyle/>
        <a:p>
          <a:r>
            <a:rPr lang="en-US" dirty="0"/>
            <a:t>Trainees (staff/students/ volunteers)</a:t>
          </a:r>
          <a:endParaRPr lang="da-DK" dirty="0"/>
        </a:p>
      </dgm:t>
    </dgm:pt>
    <dgm:pt modelId="{8B5346D0-0C67-4090-AB6E-477DF5C198B2}" type="parTrans" cxnId="{3C73B88D-EABE-4AEA-99E9-7F079159F622}">
      <dgm:prSet/>
      <dgm:spPr/>
      <dgm:t>
        <a:bodyPr/>
        <a:lstStyle/>
        <a:p>
          <a:endParaRPr lang="da-DK"/>
        </a:p>
      </dgm:t>
    </dgm:pt>
    <dgm:pt modelId="{22B249F0-EB7C-417D-97B0-0EB3620B8500}" type="sibTrans" cxnId="{3C73B88D-EABE-4AEA-99E9-7F079159F622}">
      <dgm:prSet/>
      <dgm:spPr/>
      <dgm:t>
        <a:bodyPr/>
        <a:lstStyle/>
        <a:p>
          <a:endParaRPr lang="da-DK"/>
        </a:p>
      </dgm:t>
    </dgm:pt>
    <dgm:pt modelId="{69E158BE-7BB7-4497-B291-3EAEDBF60E65}">
      <dgm:prSet phldrT="[Text]"/>
      <dgm:spPr/>
      <dgm:t>
        <a:bodyPr/>
        <a:lstStyle/>
        <a:p>
          <a:r>
            <a:rPr lang="en-US" dirty="0"/>
            <a:t>Trainees (staff/students/ volunteers)</a:t>
          </a:r>
          <a:endParaRPr lang="da-DK" dirty="0"/>
        </a:p>
      </dgm:t>
    </dgm:pt>
    <dgm:pt modelId="{CD75CE1C-3AE6-4D71-BC9F-1DEEAC02399D}" type="parTrans" cxnId="{3EE379B8-DD24-4F48-98C7-87A39206CE00}">
      <dgm:prSet/>
      <dgm:spPr/>
      <dgm:t>
        <a:bodyPr/>
        <a:lstStyle/>
        <a:p>
          <a:endParaRPr lang="da-DK"/>
        </a:p>
      </dgm:t>
    </dgm:pt>
    <dgm:pt modelId="{4DAE71D0-A6B5-494D-8192-C556AA44083C}" type="sibTrans" cxnId="{3EE379B8-DD24-4F48-98C7-87A39206CE00}">
      <dgm:prSet/>
      <dgm:spPr/>
      <dgm:t>
        <a:bodyPr/>
        <a:lstStyle/>
        <a:p>
          <a:endParaRPr lang="da-DK"/>
        </a:p>
      </dgm:t>
    </dgm:pt>
    <dgm:pt modelId="{CBCB4599-869B-4FBA-8ED9-8C639AFB9D80}">
      <dgm:prSet phldrT="[Text]"/>
      <dgm:spPr/>
      <dgm:t>
        <a:bodyPr/>
        <a:lstStyle/>
        <a:p>
          <a:r>
            <a:rPr lang="en-US" dirty="0"/>
            <a:t>New trainer</a:t>
          </a:r>
          <a:endParaRPr lang="da-DK" dirty="0"/>
        </a:p>
      </dgm:t>
    </dgm:pt>
    <dgm:pt modelId="{3A84F5DD-3384-4AEA-BBF9-1EB0ABD190DA}" type="parTrans" cxnId="{711C929C-EC15-4BF7-A35F-FBC20F7C26E1}">
      <dgm:prSet/>
      <dgm:spPr/>
      <dgm:t>
        <a:bodyPr/>
        <a:lstStyle/>
        <a:p>
          <a:endParaRPr lang="da-DK"/>
        </a:p>
      </dgm:t>
    </dgm:pt>
    <dgm:pt modelId="{81BA71B5-C751-46DA-A773-14599ED7E3C8}" type="sibTrans" cxnId="{711C929C-EC15-4BF7-A35F-FBC20F7C26E1}">
      <dgm:prSet/>
      <dgm:spPr/>
      <dgm:t>
        <a:bodyPr/>
        <a:lstStyle/>
        <a:p>
          <a:endParaRPr lang="da-DK"/>
        </a:p>
      </dgm:t>
    </dgm:pt>
    <dgm:pt modelId="{B02C9EFF-70C2-4A6F-8904-E71C4E98BFA2}">
      <dgm:prSet phldrT="[Text]"/>
      <dgm:spPr/>
      <dgm:t>
        <a:bodyPr/>
        <a:lstStyle/>
        <a:p>
          <a:r>
            <a:rPr lang="en-US" dirty="0"/>
            <a:t>Trainees (staff/students/ volunteers)</a:t>
          </a:r>
          <a:endParaRPr lang="da-DK" dirty="0"/>
        </a:p>
      </dgm:t>
    </dgm:pt>
    <dgm:pt modelId="{1EEE84B6-3F5F-4D9D-B5E2-90B4FAC1F55D}" type="parTrans" cxnId="{E757857F-6FD9-49F0-AD1E-26AC315F80FF}">
      <dgm:prSet/>
      <dgm:spPr/>
      <dgm:t>
        <a:bodyPr/>
        <a:lstStyle/>
        <a:p>
          <a:endParaRPr lang="da-DK"/>
        </a:p>
      </dgm:t>
    </dgm:pt>
    <dgm:pt modelId="{9736D11F-AA56-4796-80E9-B4075B200729}" type="sibTrans" cxnId="{E757857F-6FD9-49F0-AD1E-26AC315F80FF}">
      <dgm:prSet/>
      <dgm:spPr/>
      <dgm:t>
        <a:bodyPr/>
        <a:lstStyle/>
        <a:p>
          <a:endParaRPr lang="da-DK"/>
        </a:p>
      </dgm:t>
    </dgm:pt>
    <dgm:pt modelId="{4F3080F1-9176-4DCD-B112-C300F4E35710}">
      <dgm:prSet phldrT="[Text]"/>
      <dgm:spPr/>
      <dgm:t>
        <a:bodyPr/>
        <a:lstStyle/>
        <a:p>
          <a:r>
            <a:rPr lang="en-US"/>
            <a:t>Trainees (staff/students/ volunteers)</a:t>
          </a:r>
          <a:endParaRPr lang="da-DK" dirty="0"/>
        </a:p>
      </dgm:t>
    </dgm:pt>
    <dgm:pt modelId="{A399D658-B66D-4F33-907F-3415F8CDC3A2}" type="parTrans" cxnId="{23B424BF-25BB-4A6D-9EE7-CB7F05C9A61F}">
      <dgm:prSet/>
      <dgm:spPr/>
      <dgm:t>
        <a:bodyPr/>
        <a:lstStyle/>
        <a:p>
          <a:endParaRPr lang="da-DK"/>
        </a:p>
      </dgm:t>
    </dgm:pt>
    <dgm:pt modelId="{2F576421-5A94-4101-9310-0F3FBB6F357A}" type="sibTrans" cxnId="{23B424BF-25BB-4A6D-9EE7-CB7F05C9A61F}">
      <dgm:prSet/>
      <dgm:spPr/>
      <dgm:t>
        <a:bodyPr/>
        <a:lstStyle/>
        <a:p>
          <a:endParaRPr lang="da-DK"/>
        </a:p>
      </dgm:t>
    </dgm:pt>
    <dgm:pt modelId="{1EB0808D-B2D8-42DC-AF44-F1245E1D3638}" type="pres">
      <dgm:prSet presAssocID="{84AAEF56-D1BB-48B7-AA9E-9446FC047E57}" presName="hierChild1" presStyleCnt="0">
        <dgm:presLayoutVars>
          <dgm:chPref val="1"/>
          <dgm:dir/>
          <dgm:animOne val="branch"/>
          <dgm:animLvl val="lvl"/>
          <dgm:resizeHandles/>
        </dgm:presLayoutVars>
      </dgm:prSet>
      <dgm:spPr/>
    </dgm:pt>
    <dgm:pt modelId="{37CFBB8F-9E56-4711-A44C-C4B7A64DA58E}" type="pres">
      <dgm:prSet presAssocID="{AD027191-BB3E-490A-8FBF-A1CB8C99D66E}" presName="hierRoot1" presStyleCnt="0"/>
      <dgm:spPr/>
    </dgm:pt>
    <dgm:pt modelId="{3D00355D-C67F-4266-8FFE-9896F3AB65EA}" type="pres">
      <dgm:prSet presAssocID="{AD027191-BB3E-490A-8FBF-A1CB8C99D66E}" presName="composite" presStyleCnt="0"/>
      <dgm:spPr/>
    </dgm:pt>
    <dgm:pt modelId="{DF840032-B461-4A9A-88C2-1E6F78C3863F}" type="pres">
      <dgm:prSet presAssocID="{AD027191-BB3E-490A-8FBF-A1CB8C99D66E}" presName="background" presStyleLbl="node0" presStyleIdx="0" presStyleCnt="1"/>
      <dgm:spPr/>
    </dgm:pt>
    <dgm:pt modelId="{5C93408A-E66C-470A-ABE6-53B5525CF1E6}" type="pres">
      <dgm:prSet presAssocID="{AD027191-BB3E-490A-8FBF-A1CB8C99D66E}" presName="text" presStyleLbl="fgAcc0" presStyleIdx="0" presStyleCnt="1">
        <dgm:presLayoutVars>
          <dgm:chPref val="3"/>
        </dgm:presLayoutVars>
      </dgm:prSet>
      <dgm:spPr/>
    </dgm:pt>
    <dgm:pt modelId="{B85CCE3F-01C2-4DB5-A855-C4C7F66F2A31}" type="pres">
      <dgm:prSet presAssocID="{AD027191-BB3E-490A-8FBF-A1CB8C99D66E}" presName="hierChild2" presStyleCnt="0"/>
      <dgm:spPr/>
    </dgm:pt>
    <dgm:pt modelId="{F421D9B6-9D7E-4D5A-B273-D1489413F704}" type="pres">
      <dgm:prSet presAssocID="{906BFDA5-1164-4B1F-8EDF-63D2DFDE7E57}" presName="Name10" presStyleLbl="parChTrans1D2" presStyleIdx="0" presStyleCnt="2"/>
      <dgm:spPr/>
    </dgm:pt>
    <dgm:pt modelId="{7FDDA94E-CEE5-4402-BBB7-ECABDC71B878}" type="pres">
      <dgm:prSet presAssocID="{7A5DB4FF-6C56-44D3-9D7E-FE9F2342C24D}" presName="hierRoot2" presStyleCnt="0"/>
      <dgm:spPr/>
    </dgm:pt>
    <dgm:pt modelId="{7C169B05-16C2-4E66-9E91-64BD7407D158}" type="pres">
      <dgm:prSet presAssocID="{7A5DB4FF-6C56-44D3-9D7E-FE9F2342C24D}" presName="composite2" presStyleCnt="0"/>
      <dgm:spPr/>
    </dgm:pt>
    <dgm:pt modelId="{5AE1B62E-6549-4790-9240-97EF681B6FD7}" type="pres">
      <dgm:prSet presAssocID="{7A5DB4FF-6C56-44D3-9D7E-FE9F2342C24D}" presName="background2" presStyleLbl="node2" presStyleIdx="0" presStyleCnt="2"/>
      <dgm:spPr/>
    </dgm:pt>
    <dgm:pt modelId="{A0DBB987-152E-4516-A2F1-24827730CAFC}" type="pres">
      <dgm:prSet presAssocID="{7A5DB4FF-6C56-44D3-9D7E-FE9F2342C24D}" presName="text2" presStyleLbl="fgAcc2" presStyleIdx="0" presStyleCnt="2">
        <dgm:presLayoutVars>
          <dgm:chPref val="3"/>
        </dgm:presLayoutVars>
      </dgm:prSet>
      <dgm:spPr/>
    </dgm:pt>
    <dgm:pt modelId="{694E1B18-4DE6-4EA8-AE00-8702F68721C0}" type="pres">
      <dgm:prSet presAssocID="{7A5DB4FF-6C56-44D3-9D7E-FE9F2342C24D}" presName="hierChild3" presStyleCnt="0"/>
      <dgm:spPr/>
    </dgm:pt>
    <dgm:pt modelId="{41C7DCF3-9CB9-4955-95A4-A077E93DA4C2}" type="pres">
      <dgm:prSet presAssocID="{8B5346D0-0C67-4090-AB6E-477DF5C198B2}" presName="Name17" presStyleLbl="parChTrans1D3" presStyleIdx="0" presStyleCnt="4"/>
      <dgm:spPr/>
    </dgm:pt>
    <dgm:pt modelId="{E72A7058-7350-40BF-B396-480E9323E36C}" type="pres">
      <dgm:prSet presAssocID="{9C403FEA-FB32-4232-9EDC-62231E8B2818}" presName="hierRoot3" presStyleCnt="0"/>
      <dgm:spPr/>
    </dgm:pt>
    <dgm:pt modelId="{ED30A17C-1D8A-4BD3-9649-D31520F4DED3}" type="pres">
      <dgm:prSet presAssocID="{9C403FEA-FB32-4232-9EDC-62231E8B2818}" presName="composite3" presStyleCnt="0"/>
      <dgm:spPr/>
    </dgm:pt>
    <dgm:pt modelId="{47F8DE72-3DEF-4379-A364-DFF10630A85A}" type="pres">
      <dgm:prSet presAssocID="{9C403FEA-FB32-4232-9EDC-62231E8B2818}" presName="background3" presStyleLbl="node3" presStyleIdx="0" presStyleCnt="4"/>
      <dgm:spPr/>
    </dgm:pt>
    <dgm:pt modelId="{6CC2C9AD-CFA0-497E-AA18-2F87A760FB86}" type="pres">
      <dgm:prSet presAssocID="{9C403FEA-FB32-4232-9EDC-62231E8B2818}" presName="text3" presStyleLbl="fgAcc3" presStyleIdx="0" presStyleCnt="4">
        <dgm:presLayoutVars>
          <dgm:chPref val="3"/>
        </dgm:presLayoutVars>
      </dgm:prSet>
      <dgm:spPr/>
    </dgm:pt>
    <dgm:pt modelId="{8EA5FD26-1381-4630-9378-1394EE0DAE1C}" type="pres">
      <dgm:prSet presAssocID="{9C403FEA-FB32-4232-9EDC-62231E8B2818}" presName="hierChild4" presStyleCnt="0"/>
      <dgm:spPr/>
    </dgm:pt>
    <dgm:pt modelId="{94294266-CA84-469E-BE47-1447271E4E3C}" type="pres">
      <dgm:prSet presAssocID="{CD75CE1C-3AE6-4D71-BC9F-1DEEAC02399D}" presName="Name17" presStyleLbl="parChTrans1D3" presStyleIdx="1" presStyleCnt="4"/>
      <dgm:spPr/>
    </dgm:pt>
    <dgm:pt modelId="{28AB208A-1A21-4334-B553-D687C52318D9}" type="pres">
      <dgm:prSet presAssocID="{69E158BE-7BB7-4497-B291-3EAEDBF60E65}" presName="hierRoot3" presStyleCnt="0"/>
      <dgm:spPr/>
    </dgm:pt>
    <dgm:pt modelId="{219CBC1F-E426-4082-8D43-43B8979D4141}" type="pres">
      <dgm:prSet presAssocID="{69E158BE-7BB7-4497-B291-3EAEDBF60E65}" presName="composite3" presStyleCnt="0"/>
      <dgm:spPr/>
    </dgm:pt>
    <dgm:pt modelId="{1BB02EE6-B2FE-4CFA-BEAF-16B800082CE8}" type="pres">
      <dgm:prSet presAssocID="{69E158BE-7BB7-4497-B291-3EAEDBF60E65}" presName="background3" presStyleLbl="node3" presStyleIdx="1" presStyleCnt="4"/>
      <dgm:spPr/>
    </dgm:pt>
    <dgm:pt modelId="{9F16056F-1B0F-453F-B530-A264AEE8C273}" type="pres">
      <dgm:prSet presAssocID="{69E158BE-7BB7-4497-B291-3EAEDBF60E65}" presName="text3" presStyleLbl="fgAcc3" presStyleIdx="1" presStyleCnt="4">
        <dgm:presLayoutVars>
          <dgm:chPref val="3"/>
        </dgm:presLayoutVars>
      </dgm:prSet>
      <dgm:spPr/>
    </dgm:pt>
    <dgm:pt modelId="{696A6DD0-09FE-499E-A2B9-72904C839315}" type="pres">
      <dgm:prSet presAssocID="{69E158BE-7BB7-4497-B291-3EAEDBF60E65}" presName="hierChild4" presStyleCnt="0"/>
      <dgm:spPr/>
    </dgm:pt>
    <dgm:pt modelId="{A5876228-AED1-44D9-A731-895577164E7A}" type="pres">
      <dgm:prSet presAssocID="{3A84F5DD-3384-4AEA-BBF9-1EB0ABD190DA}" presName="Name10" presStyleLbl="parChTrans1D2" presStyleIdx="1" presStyleCnt="2"/>
      <dgm:spPr/>
    </dgm:pt>
    <dgm:pt modelId="{6989A711-1441-4459-999D-9ADA44744940}" type="pres">
      <dgm:prSet presAssocID="{CBCB4599-869B-4FBA-8ED9-8C639AFB9D80}" presName="hierRoot2" presStyleCnt="0"/>
      <dgm:spPr/>
    </dgm:pt>
    <dgm:pt modelId="{FAE27839-D32C-4922-9988-F7922B338D4B}" type="pres">
      <dgm:prSet presAssocID="{CBCB4599-869B-4FBA-8ED9-8C639AFB9D80}" presName="composite2" presStyleCnt="0"/>
      <dgm:spPr/>
    </dgm:pt>
    <dgm:pt modelId="{2464E1B9-B394-4C64-B123-C575ED90EC07}" type="pres">
      <dgm:prSet presAssocID="{CBCB4599-869B-4FBA-8ED9-8C639AFB9D80}" presName="background2" presStyleLbl="node2" presStyleIdx="1" presStyleCnt="2"/>
      <dgm:spPr/>
    </dgm:pt>
    <dgm:pt modelId="{F446C7B2-A33A-4901-BC79-1AF4B64DF852}" type="pres">
      <dgm:prSet presAssocID="{CBCB4599-869B-4FBA-8ED9-8C639AFB9D80}" presName="text2" presStyleLbl="fgAcc2" presStyleIdx="1" presStyleCnt="2">
        <dgm:presLayoutVars>
          <dgm:chPref val="3"/>
        </dgm:presLayoutVars>
      </dgm:prSet>
      <dgm:spPr/>
    </dgm:pt>
    <dgm:pt modelId="{452A571C-F4F2-4E24-A380-F00534A1EB98}" type="pres">
      <dgm:prSet presAssocID="{CBCB4599-869B-4FBA-8ED9-8C639AFB9D80}" presName="hierChild3" presStyleCnt="0"/>
      <dgm:spPr/>
    </dgm:pt>
    <dgm:pt modelId="{D14AE36E-77B9-4244-ABF5-539DBCD4F821}" type="pres">
      <dgm:prSet presAssocID="{1EEE84B6-3F5F-4D9D-B5E2-90B4FAC1F55D}" presName="Name17" presStyleLbl="parChTrans1D3" presStyleIdx="2" presStyleCnt="4"/>
      <dgm:spPr/>
    </dgm:pt>
    <dgm:pt modelId="{3FD17F47-DF2F-43CA-A04A-124A63E37A7A}" type="pres">
      <dgm:prSet presAssocID="{B02C9EFF-70C2-4A6F-8904-E71C4E98BFA2}" presName="hierRoot3" presStyleCnt="0"/>
      <dgm:spPr/>
    </dgm:pt>
    <dgm:pt modelId="{D409351A-9F1E-4F0B-9B41-7C8D9E9323D6}" type="pres">
      <dgm:prSet presAssocID="{B02C9EFF-70C2-4A6F-8904-E71C4E98BFA2}" presName="composite3" presStyleCnt="0"/>
      <dgm:spPr/>
    </dgm:pt>
    <dgm:pt modelId="{6091791E-4E08-49E2-BE76-B4B63782BB98}" type="pres">
      <dgm:prSet presAssocID="{B02C9EFF-70C2-4A6F-8904-E71C4E98BFA2}" presName="background3" presStyleLbl="node3" presStyleIdx="2" presStyleCnt="4"/>
      <dgm:spPr/>
    </dgm:pt>
    <dgm:pt modelId="{C0B7D47A-06AD-4F1F-A588-834AC9F7E7BA}" type="pres">
      <dgm:prSet presAssocID="{B02C9EFF-70C2-4A6F-8904-E71C4E98BFA2}" presName="text3" presStyleLbl="fgAcc3" presStyleIdx="2" presStyleCnt="4">
        <dgm:presLayoutVars>
          <dgm:chPref val="3"/>
        </dgm:presLayoutVars>
      </dgm:prSet>
      <dgm:spPr/>
    </dgm:pt>
    <dgm:pt modelId="{214AB1B3-01D7-4D24-86AB-4103A3352CA1}" type="pres">
      <dgm:prSet presAssocID="{B02C9EFF-70C2-4A6F-8904-E71C4E98BFA2}" presName="hierChild4" presStyleCnt="0"/>
      <dgm:spPr/>
    </dgm:pt>
    <dgm:pt modelId="{11DAFFA1-CC8F-4E4A-B503-0204360A0900}" type="pres">
      <dgm:prSet presAssocID="{A399D658-B66D-4F33-907F-3415F8CDC3A2}" presName="Name17" presStyleLbl="parChTrans1D3" presStyleIdx="3" presStyleCnt="4"/>
      <dgm:spPr/>
    </dgm:pt>
    <dgm:pt modelId="{F85DB18A-89E1-407E-9D80-9C8D1FABF18E}" type="pres">
      <dgm:prSet presAssocID="{4F3080F1-9176-4DCD-B112-C300F4E35710}" presName="hierRoot3" presStyleCnt="0"/>
      <dgm:spPr/>
    </dgm:pt>
    <dgm:pt modelId="{1645C6CF-C8EF-4663-83D7-FB0EC197E4B6}" type="pres">
      <dgm:prSet presAssocID="{4F3080F1-9176-4DCD-B112-C300F4E35710}" presName="composite3" presStyleCnt="0"/>
      <dgm:spPr/>
    </dgm:pt>
    <dgm:pt modelId="{788E99ED-40D8-4DE3-868A-2CD4010DC519}" type="pres">
      <dgm:prSet presAssocID="{4F3080F1-9176-4DCD-B112-C300F4E35710}" presName="background3" presStyleLbl="node3" presStyleIdx="3" presStyleCnt="4"/>
      <dgm:spPr/>
    </dgm:pt>
    <dgm:pt modelId="{9F59BFDF-3C64-4B35-93FD-297AD580120C}" type="pres">
      <dgm:prSet presAssocID="{4F3080F1-9176-4DCD-B112-C300F4E35710}" presName="text3" presStyleLbl="fgAcc3" presStyleIdx="3" presStyleCnt="4">
        <dgm:presLayoutVars>
          <dgm:chPref val="3"/>
        </dgm:presLayoutVars>
      </dgm:prSet>
      <dgm:spPr/>
    </dgm:pt>
    <dgm:pt modelId="{DC7DC8E0-34B7-49D1-B852-8F718A626728}" type="pres">
      <dgm:prSet presAssocID="{4F3080F1-9176-4DCD-B112-C300F4E35710}" presName="hierChild4" presStyleCnt="0"/>
      <dgm:spPr/>
    </dgm:pt>
  </dgm:ptLst>
  <dgm:cxnLst>
    <dgm:cxn modelId="{55D0CF1D-C2E1-457A-A8AD-2618EAE48368}" type="presOf" srcId="{AD027191-BB3E-490A-8FBF-A1CB8C99D66E}" destId="{5C93408A-E66C-470A-ABE6-53B5525CF1E6}" srcOrd="0" destOrd="0" presId="urn:microsoft.com/office/officeart/2005/8/layout/hierarchy1"/>
    <dgm:cxn modelId="{F9129627-7298-4797-85CB-A0AB780E3EE8}" type="presOf" srcId="{7A5DB4FF-6C56-44D3-9D7E-FE9F2342C24D}" destId="{A0DBB987-152E-4516-A2F1-24827730CAFC}" srcOrd="0" destOrd="0" presId="urn:microsoft.com/office/officeart/2005/8/layout/hierarchy1"/>
    <dgm:cxn modelId="{1EA7242C-89D6-4CF4-866D-C974443BDA0B}" type="presOf" srcId="{CBCB4599-869B-4FBA-8ED9-8C639AFB9D80}" destId="{F446C7B2-A33A-4901-BC79-1AF4B64DF852}" srcOrd="0" destOrd="0" presId="urn:microsoft.com/office/officeart/2005/8/layout/hierarchy1"/>
    <dgm:cxn modelId="{7903F334-FD9B-4DB3-9BC7-D973C62EAF1E}" type="presOf" srcId="{B02C9EFF-70C2-4A6F-8904-E71C4E98BFA2}" destId="{C0B7D47A-06AD-4F1F-A588-834AC9F7E7BA}" srcOrd="0" destOrd="0" presId="urn:microsoft.com/office/officeart/2005/8/layout/hierarchy1"/>
    <dgm:cxn modelId="{29C69470-E0B8-4643-A1E1-223C358A7C5D}" type="presOf" srcId="{A399D658-B66D-4F33-907F-3415F8CDC3A2}" destId="{11DAFFA1-CC8F-4E4A-B503-0204360A0900}" srcOrd="0" destOrd="0" presId="urn:microsoft.com/office/officeart/2005/8/layout/hierarchy1"/>
    <dgm:cxn modelId="{B85DD250-4103-4FB1-897F-E9B74176C9F7}" type="presOf" srcId="{906BFDA5-1164-4B1F-8EDF-63D2DFDE7E57}" destId="{F421D9B6-9D7E-4D5A-B273-D1489413F704}" srcOrd="0" destOrd="0" presId="urn:microsoft.com/office/officeart/2005/8/layout/hierarchy1"/>
    <dgm:cxn modelId="{B2B14F55-9109-4FE0-B9FE-25E07F324EC5}" type="presOf" srcId="{3A84F5DD-3384-4AEA-BBF9-1EB0ABD190DA}" destId="{A5876228-AED1-44D9-A731-895577164E7A}" srcOrd="0" destOrd="0" presId="urn:microsoft.com/office/officeart/2005/8/layout/hierarchy1"/>
    <dgm:cxn modelId="{2A5EBF76-6FB5-470C-ABA2-B7C3DFDD0081}" type="presOf" srcId="{9C403FEA-FB32-4232-9EDC-62231E8B2818}" destId="{6CC2C9AD-CFA0-497E-AA18-2F87A760FB86}" srcOrd="0" destOrd="0" presId="urn:microsoft.com/office/officeart/2005/8/layout/hierarchy1"/>
    <dgm:cxn modelId="{E757857F-6FD9-49F0-AD1E-26AC315F80FF}" srcId="{CBCB4599-869B-4FBA-8ED9-8C639AFB9D80}" destId="{B02C9EFF-70C2-4A6F-8904-E71C4E98BFA2}" srcOrd="0" destOrd="0" parTransId="{1EEE84B6-3F5F-4D9D-B5E2-90B4FAC1F55D}" sibTransId="{9736D11F-AA56-4796-80E9-B4075B200729}"/>
    <dgm:cxn modelId="{1579018A-B8BD-4DEA-B33D-50895DED0494}" type="presOf" srcId="{4F3080F1-9176-4DCD-B112-C300F4E35710}" destId="{9F59BFDF-3C64-4B35-93FD-297AD580120C}" srcOrd="0" destOrd="0" presId="urn:microsoft.com/office/officeart/2005/8/layout/hierarchy1"/>
    <dgm:cxn modelId="{3C73B88D-EABE-4AEA-99E9-7F079159F622}" srcId="{7A5DB4FF-6C56-44D3-9D7E-FE9F2342C24D}" destId="{9C403FEA-FB32-4232-9EDC-62231E8B2818}" srcOrd="0" destOrd="0" parTransId="{8B5346D0-0C67-4090-AB6E-477DF5C198B2}" sibTransId="{22B249F0-EB7C-417D-97B0-0EB3620B8500}"/>
    <dgm:cxn modelId="{711C929C-EC15-4BF7-A35F-FBC20F7C26E1}" srcId="{AD027191-BB3E-490A-8FBF-A1CB8C99D66E}" destId="{CBCB4599-869B-4FBA-8ED9-8C639AFB9D80}" srcOrd="1" destOrd="0" parTransId="{3A84F5DD-3384-4AEA-BBF9-1EB0ABD190DA}" sibTransId="{81BA71B5-C751-46DA-A773-14599ED7E3C8}"/>
    <dgm:cxn modelId="{3EE379B8-DD24-4F48-98C7-87A39206CE00}" srcId="{7A5DB4FF-6C56-44D3-9D7E-FE9F2342C24D}" destId="{69E158BE-7BB7-4497-B291-3EAEDBF60E65}" srcOrd="1" destOrd="0" parTransId="{CD75CE1C-3AE6-4D71-BC9F-1DEEAC02399D}" sibTransId="{4DAE71D0-A6B5-494D-8192-C556AA44083C}"/>
    <dgm:cxn modelId="{23B424BF-25BB-4A6D-9EE7-CB7F05C9A61F}" srcId="{CBCB4599-869B-4FBA-8ED9-8C639AFB9D80}" destId="{4F3080F1-9176-4DCD-B112-C300F4E35710}" srcOrd="1" destOrd="0" parTransId="{A399D658-B66D-4F33-907F-3415F8CDC3A2}" sibTransId="{2F576421-5A94-4101-9310-0F3FBB6F357A}"/>
    <dgm:cxn modelId="{A1FD0ACC-9882-4435-AECF-24F463076F02}" type="presOf" srcId="{CD75CE1C-3AE6-4D71-BC9F-1DEEAC02399D}" destId="{94294266-CA84-469E-BE47-1447271E4E3C}" srcOrd="0" destOrd="0" presId="urn:microsoft.com/office/officeart/2005/8/layout/hierarchy1"/>
    <dgm:cxn modelId="{9277B8D6-CCE6-400D-B85A-FC52B834B6E9}" type="presOf" srcId="{8B5346D0-0C67-4090-AB6E-477DF5C198B2}" destId="{41C7DCF3-9CB9-4955-95A4-A077E93DA4C2}" srcOrd="0" destOrd="0" presId="urn:microsoft.com/office/officeart/2005/8/layout/hierarchy1"/>
    <dgm:cxn modelId="{F9F85FD9-0C98-427D-B070-B462079722C8}" type="presOf" srcId="{69E158BE-7BB7-4497-B291-3EAEDBF60E65}" destId="{9F16056F-1B0F-453F-B530-A264AEE8C273}" srcOrd="0" destOrd="0" presId="urn:microsoft.com/office/officeart/2005/8/layout/hierarchy1"/>
    <dgm:cxn modelId="{5DF59BE1-D83D-46DC-A95C-2EE1CA5EC2F6}" srcId="{84AAEF56-D1BB-48B7-AA9E-9446FC047E57}" destId="{AD027191-BB3E-490A-8FBF-A1CB8C99D66E}" srcOrd="0" destOrd="0" parTransId="{467908CB-7A22-476D-BD35-77507C5C93FE}" sibTransId="{AAABB2F7-D03B-483D-93B3-A8FA063A0D1D}"/>
    <dgm:cxn modelId="{7DFBA4E6-0EF4-4A72-ABA0-068730306544}" srcId="{AD027191-BB3E-490A-8FBF-A1CB8C99D66E}" destId="{7A5DB4FF-6C56-44D3-9D7E-FE9F2342C24D}" srcOrd="0" destOrd="0" parTransId="{906BFDA5-1164-4B1F-8EDF-63D2DFDE7E57}" sibTransId="{32D36A92-1566-4993-A6D4-11F6BCEE4431}"/>
    <dgm:cxn modelId="{ACA34FED-0852-4167-8A6F-C8D664CF8125}" type="presOf" srcId="{1EEE84B6-3F5F-4D9D-B5E2-90B4FAC1F55D}" destId="{D14AE36E-77B9-4244-ABF5-539DBCD4F821}" srcOrd="0" destOrd="0" presId="urn:microsoft.com/office/officeart/2005/8/layout/hierarchy1"/>
    <dgm:cxn modelId="{F8FDE3F8-2F2A-4DDD-BA8E-5FB43A0D706D}" type="presOf" srcId="{84AAEF56-D1BB-48B7-AA9E-9446FC047E57}" destId="{1EB0808D-B2D8-42DC-AF44-F1245E1D3638}" srcOrd="0" destOrd="0" presId="urn:microsoft.com/office/officeart/2005/8/layout/hierarchy1"/>
    <dgm:cxn modelId="{E4AE67EA-BDC5-44B0-A7CD-DF9BF1CF9F79}" type="presParOf" srcId="{1EB0808D-B2D8-42DC-AF44-F1245E1D3638}" destId="{37CFBB8F-9E56-4711-A44C-C4B7A64DA58E}" srcOrd="0" destOrd="0" presId="urn:microsoft.com/office/officeart/2005/8/layout/hierarchy1"/>
    <dgm:cxn modelId="{2CA15346-6717-4253-AC75-3EDC1B7F59DE}" type="presParOf" srcId="{37CFBB8F-9E56-4711-A44C-C4B7A64DA58E}" destId="{3D00355D-C67F-4266-8FFE-9896F3AB65EA}" srcOrd="0" destOrd="0" presId="urn:microsoft.com/office/officeart/2005/8/layout/hierarchy1"/>
    <dgm:cxn modelId="{8B11CA2B-43E7-4BE7-89D6-36DC99A56F36}" type="presParOf" srcId="{3D00355D-C67F-4266-8FFE-9896F3AB65EA}" destId="{DF840032-B461-4A9A-88C2-1E6F78C3863F}" srcOrd="0" destOrd="0" presId="urn:microsoft.com/office/officeart/2005/8/layout/hierarchy1"/>
    <dgm:cxn modelId="{1A0E4E31-5075-407C-9325-342283CB8CD1}" type="presParOf" srcId="{3D00355D-C67F-4266-8FFE-9896F3AB65EA}" destId="{5C93408A-E66C-470A-ABE6-53B5525CF1E6}" srcOrd="1" destOrd="0" presId="urn:microsoft.com/office/officeart/2005/8/layout/hierarchy1"/>
    <dgm:cxn modelId="{E23794AC-DEA8-4834-8252-E0B168B8D22E}" type="presParOf" srcId="{37CFBB8F-9E56-4711-A44C-C4B7A64DA58E}" destId="{B85CCE3F-01C2-4DB5-A855-C4C7F66F2A31}" srcOrd="1" destOrd="0" presId="urn:microsoft.com/office/officeart/2005/8/layout/hierarchy1"/>
    <dgm:cxn modelId="{0FD52500-3773-4562-8724-FA8549C09077}" type="presParOf" srcId="{B85CCE3F-01C2-4DB5-A855-C4C7F66F2A31}" destId="{F421D9B6-9D7E-4D5A-B273-D1489413F704}" srcOrd="0" destOrd="0" presId="urn:microsoft.com/office/officeart/2005/8/layout/hierarchy1"/>
    <dgm:cxn modelId="{80C1340A-0B72-41CA-8208-1208918E71F1}" type="presParOf" srcId="{B85CCE3F-01C2-4DB5-A855-C4C7F66F2A31}" destId="{7FDDA94E-CEE5-4402-BBB7-ECABDC71B878}" srcOrd="1" destOrd="0" presId="urn:microsoft.com/office/officeart/2005/8/layout/hierarchy1"/>
    <dgm:cxn modelId="{AAA055F3-F497-4AE6-B8EB-186EDE7C1C09}" type="presParOf" srcId="{7FDDA94E-CEE5-4402-BBB7-ECABDC71B878}" destId="{7C169B05-16C2-4E66-9E91-64BD7407D158}" srcOrd="0" destOrd="0" presId="urn:microsoft.com/office/officeart/2005/8/layout/hierarchy1"/>
    <dgm:cxn modelId="{78B6E246-3B2F-47B4-8824-A239B9EF2BE1}" type="presParOf" srcId="{7C169B05-16C2-4E66-9E91-64BD7407D158}" destId="{5AE1B62E-6549-4790-9240-97EF681B6FD7}" srcOrd="0" destOrd="0" presId="urn:microsoft.com/office/officeart/2005/8/layout/hierarchy1"/>
    <dgm:cxn modelId="{C6FA07DE-492B-4755-9F82-1D4F8C792272}" type="presParOf" srcId="{7C169B05-16C2-4E66-9E91-64BD7407D158}" destId="{A0DBB987-152E-4516-A2F1-24827730CAFC}" srcOrd="1" destOrd="0" presId="urn:microsoft.com/office/officeart/2005/8/layout/hierarchy1"/>
    <dgm:cxn modelId="{593C6E84-6B05-4F8B-84D2-3C0D502C77EB}" type="presParOf" srcId="{7FDDA94E-CEE5-4402-BBB7-ECABDC71B878}" destId="{694E1B18-4DE6-4EA8-AE00-8702F68721C0}" srcOrd="1" destOrd="0" presId="urn:microsoft.com/office/officeart/2005/8/layout/hierarchy1"/>
    <dgm:cxn modelId="{4BB09CD8-3849-4B0A-B79B-0AB0D8940CBF}" type="presParOf" srcId="{694E1B18-4DE6-4EA8-AE00-8702F68721C0}" destId="{41C7DCF3-9CB9-4955-95A4-A077E93DA4C2}" srcOrd="0" destOrd="0" presId="urn:microsoft.com/office/officeart/2005/8/layout/hierarchy1"/>
    <dgm:cxn modelId="{2FDFB529-F3AB-44D7-809A-96E917682DBF}" type="presParOf" srcId="{694E1B18-4DE6-4EA8-AE00-8702F68721C0}" destId="{E72A7058-7350-40BF-B396-480E9323E36C}" srcOrd="1" destOrd="0" presId="urn:microsoft.com/office/officeart/2005/8/layout/hierarchy1"/>
    <dgm:cxn modelId="{F2664190-0B58-4463-873C-06714CA3C964}" type="presParOf" srcId="{E72A7058-7350-40BF-B396-480E9323E36C}" destId="{ED30A17C-1D8A-4BD3-9649-D31520F4DED3}" srcOrd="0" destOrd="0" presId="urn:microsoft.com/office/officeart/2005/8/layout/hierarchy1"/>
    <dgm:cxn modelId="{6D818CBD-B228-4F95-B231-6A0CD7F6F849}" type="presParOf" srcId="{ED30A17C-1D8A-4BD3-9649-D31520F4DED3}" destId="{47F8DE72-3DEF-4379-A364-DFF10630A85A}" srcOrd="0" destOrd="0" presId="urn:microsoft.com/office/officeart/2005/8/layout/hierarchy1"/>
    <dgm:cxn modelId="{17BFC677-8D86-4CBB-B61D-A753785F7CB6}" type="presParOf" srcId="{ED30A17C-1D8A-4BD3-9649-D31520F4DED3}" destId="{6CC2C9AD-CFA0-497E-AA18-2F87A760FB86}" srcOrd="1" destOrd="0" presId="urn:microsoft.com/office/officeart/2005/8/layout/hierarchy1"/>
    <dgm:cxn modelId="{EB64DB80-9D24-4F3B-A50E-EE4A0F21149C}" type="presParOf" srcId="{E72A7058-7350-40BF-B396-480E9323E36C}" destId="{8EA5FD26-1381-4630-9378-1394EE0DAE1C}" srcOrd="1" destOrd="0" presId="urn:microsoft.com/office/officeart/2005/8/layout/hierarchy1"/>
    <dgm:cxn modelId="{E06C2F48-EB06-4B8C-ABC1-DBB0919FBD77}" type="presParOf" srcId="{694E1B18-4DE6-4EA8-AE00-8702F68721C0}" destId="{94294266-CA84-469E-BE47-1447271E4E3C}" srcOrd="2" destOrd="0" presId="urn:microsoft.com/office/officeart/2005/8/layout/hierarchy1"/>
    <dgm:cxn modelId="{CA75BF3E-D4BD-4154-AFF9-C88B2EE5704A}" type="presParOf" srcId="{694E1B18-4DE6-4EA8-AE00-8702F68721C0}" destId="{28AB208A-1A21-4334-B553-D687C52318D9}" srcOrd="3" destOrd="0" presId="urn:microsoft.com/office/officeart/2005/8/layout/hierarchy1"/>
    <dgm:cxn modelId="{8FBBBDFF-B0CC-4DE2-8D5F-F80F3C51B422}" type="presParOf" srcId="{28AB208A-1A21-4334-B553-D687C52318D9}" destId="{219CBC1F-E426-4082-8D43-43B8979D4141}" srcOrd="0" destOrd="0" presId="urn:microsoft.com/office/officeart/2005/8/layout/hierarchy1"/>
    <dgm:cxn modelId="{5AFE8720-E1D0-40E3-AD6B-E1A0B52CB187}" type="presParOf" srcId="{219CBC1F-E426-4082-8D43-43B8979D4141}" destId="{1BB02EE6-B2FE-4CFA-BEAF-16B800082CE8}" srcOrd="0" destOrd="0" presId="urn:microsoft.com/office/officeart/2005/8/layout/hierarchy1"/>
    <dgm:cxn modelId="{D7AD8E34-4E95-4231-B5F2-99736DAD7140}" type="presParOf" srcId="{219CBC1F-E426-4082-8D43-43B8979D4141}" destId="{9F16056F-1B0F-453F-B530-A264AEE8C273}" srcOrd="1" destOrd="0" presId="urn:microsoft.com/office/officeart/2005/8/layout/hierarchy1"/>
    <dgm:cxn modelId="{7C6CDC1D-4A58-4BDE-9996-7425E9F07B4E}" type="presParOf" srcId="{28AB208A-1A21-4334-B553-D687C52318D9}" destId="{696A6DD0-09FE-499E-A2B9-72904C839315}" srcOrd="1" destOrd="0" presId="urn:microsoft.com/office/officeart/2005/8/layout/hierarchy1"/>
    <dgm:cxn modelId="{C5739BFB-0B26-4645-81C9-03AD31D92A79}" type="presParOf" srcId="{B85CCE3F-01C2-4DB5-A855-C4C7F66F2A31}" destId="{A5876228-AED1-44D9-A731-895577164E7A}" srcOrd="2" destOrd="0" presId="urn:microsoft.com/office/officeart/2005/8/layout/hierarchy1"/>
    <dgm:cxn modelId="{0F0DA792-64C0-4E57-881D-E41B087CE75A}" type="presParOf" srcId="{B85CCE3F-01C2-4DB5-A855-C4C7F66F2A31}" destId="{6989A711-1441-4459-999D-9ADA44744940}" srcOrd="3" destOrd="0" presId="urn:microsoft.com/office/officeart/2005/8/layout/hierarchy1"/>
    <dgm:cxn modelId="{050D1742-3297-4B77-A992-8D5CBF6705A6}" type="presParOf" srcId="{6989A711-1441-4459-999D-9ADA44744940}" destId="{FAE27839-D32C-4922-9988-F7922B338D4B}" srcOrd="0" destOrd="0" presId="urn:microsoft.com/office/officeart/2005/8/layout/hierarchy1"/>
    <dgm:cxn modelId="{546017C1-8741-47AC-BB23-5DCDD6DE55A1}" type="presParOf" srcId="{FAE27839-D32C-4922-9988-F7922B338D4B}" destId="{2464E1B9-B394-4C64-B123-C575ED90EC07}" srcOrd="0" destOrd="0" presId="urn:microsoft.com/office/officeart/2005/8/layout/hierarchy1"/>
    <dgm:cxn modelId="{5001D991-E6CF-4D81-8D50-68E5EB0AD894}" type="presParOf" srcId="{FAE27839-D32C-4922-9988-F7922B338D4B}" destId="{F446C7B2-A33A-4901-BC79-1AF4B64DF852}" srcOrd="1" destOrd="0" presId="urn:microsoft.com/office/officeart/2005/8/layout/hierarchy1"/>
    <dgm:cxn modelId="{5044193B-43A2-49BE-BBF1-F6E2A20DE55B}" type="presParOf" srcId="{6989A711-1441-4459-999D-9ADA44744940}" destId="{452A571C-F4F2-4E24-A380-F00534A1EB98}" srcOrd="1" destOrd="0" presId="urn:microsoft.com/office/officeart/2005/8/layout/hierarchy1"/>
    <dgm:cxn modelId="{9ED5F949-E52B-48D4-993A-08BB5CC46367}" type="presParOf" srcId="{452A571C-F4F2-4E24-A380-F00534A1EB98}" destId="{D14AE36E-77B9-4244-ABF5-539DBCD4F821}" srcOrd="0" destOrd="0" presId="urn:microsoft.com/office/officeart/2005/8/layout/hierarchy1"/>
    <dgm:cxn modelId="{36220E99-66E1-44E3-867C-9E3A235EFE1F}" type="presParOf" srcId="{452A571C-F4F2-4E24-A380-F00534A1EB98}" destId="{3FD17F47-DF2F-43CA-A04A-124A63E37A7A}" srcOrd="1" destOrd="0" presId="urn:microsoft.com/office/officeart/2005/8/layout/hierarchy1"/>
    <dgm:cxn modelId="{99495070-7E74-4512-820B-E549AE361BF7}" type="presParOf" srcId="{3FD17F47-DF2F-43CA-A04A-124A63E37A7A}" destId="{D409351A-9F1E-4F0B-9B41-7C8D9E9323D6}" srcOrd="0" destOrd="0" presId="urn:microsoft.com/office/officeart/2005/8/layout/hierarchy1"/>
    <dgm:cxn modelId="{F8B8E772-A3B6-4AFF-B434-4792D7F18FDF}" type="presParOf" srcId="{D409351A-9F1E-4F0B-9B41-7C8D9E9323D6}" destId="{6091791E-4E08-49E2-BE76-B4B63782BB98}" srcOrd="0" destOrd="0" presId="urn:microsoft.com/office/officeart/2005/8/layout/hierarchy1"/>
    <dgm:cxn modelId="{619A23EF-1D45-42AC-8876-B23F5DE6FF4A}" type="presParOf" srcId="{D409351A-9F1E-4F0B-9B41-7C8D9E9323D6}" destId="{C0B7D47A-06AD-4F1F-A588-834AC9F7E7BA}" srcOrd="1" destOrd="0" presId="urn:microsoft.com/office/officeart/2005/8/layout/hierarchy1"/>
    <dgm:cxn modelId="{89BA85CA-7E13-41E7-979D-BEA4A3E1427F}" type="presParOf" srcId="{3FD17F47-DF2F-43CA-A04A-124A63E37A7A}" destId="{214AB1B3-01D7-4D24-86AB-4103A3352CA1}" srcOrd="1" destOrd="0" presId="urn:microsoft.com/office/officeart/2005/8/layout/hierarchy1"/>
    <dgm:cxn modelId="{DC9203FB-D4B5-41C1-A232-471C576AB2E5}" type="presParOf" srcId="{452A571C-F4F2-4E24-A380-F00534A1EB98}" destId="{11DAFFA1-CC8F-4E4A-B503-0204360A0900}" srcOrd="2" destOrd="0" presId="urn:microsoft.com/office/officeart/2005/8/layout/hierarchy1"/>
    <dgm:cxn modelId="{C32B6A1A-ABA3-470C-9F18-473746CB7C0B}" type="presParOf" srcId="{452A571C-F4F2-4E24-A380-F00534A1EB98}" destId="{F85DB18A-89E1-407E-9D80-9C8D1FABF18E}" srcOrd="3" destOrd="0" presId="urn:microsoft.com/office/officeart/2005/8/layout/hierarchy1"/>
    <dgm:cxn modelId="{835E3D36-9425-4C1F-82E9-F2F97818593C}" type="presParOf" srcId="{F85DB18A-89E1-407E-9D80-9C8D1FABF18E}" destId="{1645C6CF-C8EF-4663-83D7-FB0EC197E4B6}" srcOrd="0" destOrd="0" presId="urn:microsoft.com/office/officeart/2005/8/layout/hierarchy1"/>
    <dgm:cxn modelId="{F5D1CA21-8D12-4979-8AA7-A422C06B60B8}" type="presParOf" srcId="{1645C6CF-C8EF-4663-83D7-FB0EC197E4B6}" destId="{788E99ED-40D8-4DE3-868A-2CD4010DC519}" srcOrd="0" destOrd="0" presId="urn:microsoft.com/office/officeart/2005/8/layout/hierarchy1"/>
    <dgm:cxn modelId="{FEEA5B57-05A0-46F6-82EF-FF581C5280C7}" type="presParOf" srcId="{1645C6CF-C8EF-4663-83D7-FB0EC197E4B6}" destId="{9F59BFDF-3C64-4B35-93FD-297AD580120C}" srcOrd="1" destOrd="0" presId="urn:microsoft.com/office/officeart/2005/8/layout/hierarchy1"/>
    <dgm:cxn modelId="{49A4FA3C-8A63-434F-8219-B148651FDE1B}" type="presParOf" srcId="{F85DB18A-89E1-407E-9D80-9C8D1FABF18E}" destId="{DC7DC8E0-34B7-49D1-B852-8F718A62672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AFFA1-CC8F-4E4A-B503-0204360A0900}">
      <dsp:nvSpPr>
        <dsp:cNvPr id="0" name=""/>
        <dsp:cNvSpPr/>
      </dsp:nvSpPr>
      <dsp:spPr>
        <a:xfrm>
          <a:off x="3745208" y="1631226"/>
          <a:ext cx="638438" cy="303838"/>
        </a:xfrm>
        <a:custGeom>
          <a:avLst/>
          <a:gdLst/>
          <a:ahLst/>
          <a:cxnLst/>
          <a:rect l="0" t="0" r="0" b="0"/>
          <a:pathLst>
            <a:path>
              <a:moveTo>
                <a:pt x="0" y="0"/>
              </a:moveTo>
              <a:lnTo>
                <a:pt x="0" y="207057"/>
              </a:lnTo>
              <a:lnTo>
                <a:pt x="638438" y="207057"/>
              </a:lnTo>
              <a:lnTo>
                <a:pt x="638438" y="303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4AE36E-77B9-4244-ABF5-539DBCD4F821}">
      <dsp:nvSpPr>
        <dsp:cNvPr id="0" name=""/>
        <dsp:cNvSpPr/>
      </dsp:nvSpPr>
      <dsp:spPr>
        <a:xfrm>
          <a:off x="3106769" y="1631226"/>
          <a:ext cx="638438" cy="303838"/>
        </a:xfrm>
        <a:custGeom>
          <a:avLst/>
          <a:gdLst/>
          <a:ahLst/>
          <a:cxnLst/>
          <a:rect l="0" t="0" r="0" b="0"/>
          <a:pathLst>
            <a:path>
              <a:moveTo>
                <a:pt x="638438" y="0"/>
              </a:moveTo>
              <a:lnTo>
                <a:pt x="638438" y="207057"/>
              </a:lnTo>
              <a:lnTo>
                <a:pt x="0" y="207057"/>
              </a:lnTo>
              <a:lnTo>
                <a:pt x="0" y="303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876228-AED1-44D9-A731-895577164E7A}">
      <dsp:nvSpPr>
        <dsp:cNvPr id="0" name=""/>
        <dsp:cNvSpPr/>
      </dsp:nvSpPr>
      <dsp:spPr>
        <a:xfrm>
          <a:off x="2468330" y="663991"/>
          <a:ext cx="1276877" cy="303838"/>
        </a:xfrm>
        <a:custGeom>
          <a:avLst/>
          <a:gdLst/>
          <a:ahLst/>
          <a:cxnLst/>
          <a:rect l="0" t="0" r="0" b="0"/>
          <a:pathLst>
            <a:path>
              <a:moveTo>
                <a:pt x="0" y="0"/>
              </a:moveTo>
              <a:lnTo>
                <a:pt x="0" y="207057"/>
              </a:lnTo>
              <a:lnTo>
                <a:pt x="1276877" y="207057"/>
              </a:lnTo>
              <a:lnTo>
                <a:pt x="1276877" y="3038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294266-CA84-469E-BE47-1447271E4E3C}">
      <dsp:nvSpPr>
        <dsp:cNvPr id="0" name=""/>
        <dsp:cNvSpPr/>
      </dsp:nvSpPr>
      <dsp:spPr>
        <a:xfrm>
          <a:off x="1191452" y="1631226"/>
          <a:ext cx="638438" cy="303838"/>
        </a:xfrm>
        <a:custGeom>
          <a:avLst/>
          <a:gdLst/>
          <a:ahLst/>
          <a:cxnLst/>
          <a:rect l="0" t="0" r="0" b="0"/>
          <a:pathLst>
            <a:path>
              <a:moveTo>
                <a:pt x="0" y="0"/>
              </a:moveTo>
              <a:lnTo>
                <a:pt x="0" y="207057"/>
              </a:lnTo>
              <a:lnTo>
                <a:pt x="638438" y="207057"/>
              </a:lnTo>
              <a:lnTo>
                <a:pt x="638438" y="303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7DCF3-9CB9-4955-95A4-A077E93DA4C2}">
      <dsp:nvSpPr>
        <dsp:cNvPr id="0" name=""/>
        <dsp:cNvSpPr/>
      </dsp:nvSpPr>
      <dsp:spPr>
        <a:xfrm>
          <a:off x="553013" y="1631226"/>
          <a:ext cx="638438" cy="303838"/>
        </a:xfrm>
        <a:custGeom>
          <a:avLst/>
          <a:gdLst/>
          <a:ahLst/>
          <a:cxnLst/>
          <a:rect l="0" t="0" r="0" b="0"/>
          <a:pathLst>
            <a:path>
              <a:moveTo>
                <a:pt x="638438" y="0"/>
              </a:moveTo>
              <a:lnTo>
                <a:pt x="638438" y="207057"/>
              </a:lnTo>
              <a:lnTo>
                <a:pt x="0" y="207057"/>
              </a:lnTo>
              <a:lnTo>
                <a:pt x="0" y="303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21D9B6-9D7E-4D5A-B273-D1489413F704}">
      <dsp:nvSpPr>
        <dsp:cNvPr id="0" name=""/>
        <dsp:cNvSpPr/>
      </dsp:nvSpPr>
      <dsp:spPr>
        <a:xfrm>
          <a:off x="1191452" y="663991"/>
          <a:ext cx="1276877" cy="303838"/>
        </a:xfrm>
        <a:custGeom>
          <a:avLst/>
          <a:gdLst/>
          <a:ahLst/>
          <a:cxnLst/>
          <a:rect l="0" t="0" r="0" b="0"/>
          <a:pathLst>
            <a:path>
              <a:moveTo>
                <a:pt x="1276877" y="0"/>
              </a:moveTo>
              <a:lnTo>
                <a:pt x="1276877" y="207057"/>
              </a:lnTo>
              <a:lnTo>
                <a:pt x="0" y="207057"/>
              </a:lnTo>
              <a:lnTo>
                <a:pt x="0" y="3038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840032-B461-4A9A-88C2-1E6F78C3863F}">
      <dsp:nvSpPr>
        <dsp:cNvPr id="0" name=""/>
        <dsp:cNvSpPr/>
      </dsp:nvSpPr>
      <dsp:spPr>
        <a:xfrm>
          <a:off x="1945971" y="595"/>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93408A-E66C-470A-ABE6-53B5525CF1E6}">
      <dsp:nvSpPr>
        <dsp:cNvPr id="0" name=""/>
        <dsp:cNvSpPr/>
      </dsp:nvSpPr>
      <dsp:spPr>
        <a:xfrm>
          <a:off x="2062051" y="110871"/>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Trainer (you)</a:t>
          </a:r>
          <a:endParaRPr lang="da-DK" sz="900" kern="1200" dirty="0"/>
        </a:p>
      </dsp:txBody>
      <dsp:txXfrm>
        <a:off x="2081481" y="130301"/>
        <a:ext cx="1005858" cy="624536"/>
      </dsp:txXfrm>
    </dsp:sp>
    <dsp:sp modelId="{5AE1B62E-6549-4790-9240-97EF681B6FD7}">
      <dsp:nvSpPr>
        <dsp:cNvPr id="0" name=""/>
        <dsp:cNvSpPr/>
      </dsp:nvSpPr>
      <dsp:spPr>
        <a:xfrm>
          <a:off x="669093" y="967830"/>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DBB987-152E-4516-A2F1-24827730CAFC}">
      <dsp:nvSpPr>
        <dsp:cNvPr id="0" name=""/>
        <dsp:cNvSpPr/>
      </dsp:nvSpPr>
      <dsp:spPr>
        <a:xfrm>
          <a:off x="785173" y="1078106"/>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New trainer</a:t>
          </a:r>
          <a:endParaRPr lang="da-DK" sz="900" kern="1200" dirty="0"/>
        </a:p>
      </dsp:txBody>
      <dsp:txXfrm>
        <a:off x="804603" y="1097536"/>
        <a:ext cx="1005858" cy="624536"/>
      </dsp:txXfrm>
    </dsp:sp>
    <dsp:sp modelId="{47F8DE72-3DEF-4379-A364-DFF10630A85A}">
      <dsp:nvSpPr>
        <dsp:cNvPr id="0" name=""/>
        <dsp:cNvSpPr/>
      </dsp:nvSpPr>
      <dsp:spPr>
        <a:xfrm>
          <a:off x="30654" y="1935065"/>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C2C9AD-CFA0-497E-AA18-2F87A760FB86}">
      <dsp:nvSpPr>
        <dsp:cNvPr id="0" name=""/>
        <dsp:cNvSpPr/>
      </dsp:nvSpPr>
      <dsp:spPr>
        <a:xfrm>
          <a:off x="146734" y="2045341"/>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Trainees (staff/students/ volunteers)</a:t>
          </a:r>
          <a:endParaRPr lang="da-DK" sz="900" kern="1200" dirty="0"/>
        </a:p>
      </dsp:txBody>
      <dsp:txXfrm>
        <a:off x="166164" y="2064771"/>
        <a:ext cx="1005858" cy="624536"/>
      </dsp:txXfrm>
    </dsp:sp>
    <dsp:sp modelId="{1BB02EE6-B2FE-4CFA-BEAF-16B800082CE8}">
      <dsp:nvSpPr>
        <dsp:cNvPr id="0" name=""/>
        <dsp:cNvSpPr/>
      </dsp:nvSpPr>
      <dsp:spPr>
        <a:xfrm>
          <a:off x="1307532" y="1935065"/>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16056F-1B0F-453F-B530-A264AEE8C273}">
      <dsp:nvSpPr>
        <dsp:cNvPr id="0" name=""/>
        <dsp:cNvSpPr/>
      </dsp:nvSpPr>
      <dsp:spPr>
        <a:xfrm>
          <a:off x="1423612" y="2045341"/>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Trainees (staff/students/ volunteers)</a:t>
          </a:r>
          <a:endParaRPr lang="da-DK" sz="900" kern="1200" dirty="0"/>
        </a:p>
      </dsp:txBody>
      <dsp:txXfrm>
        <a:off x="1443042" y="2064771"/>
        <a:ext cx="1005858" cy="624536"/>
      </dsp:txXfrm>
    </dsp:sp>
    <dsp:sp modelId="{2464E1B9-B394-4C64-B123-C575ED90EC07}">
      <dsp:nvSpPr>
        <dsp:cNvPr id="0" name=""/>
        <dsp:cNvSpPr/>
      </dsp:nvSpPr>
      <dsp:spPr>
        <a:xfrm>
          <a:off x="3222849" y="967830"/>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46C7B2-A33A-4901-BC79-1AF4B64DF852}">
      <dsp:nvSpPr>
        <dsp:cNvPr id="0" name=""/>
        <dsp:cNvSpPr/>
      </dsp:nvSpPr>
      <dsp:spPr>
        <a:xfrm>
          <a:off x="3338929" y="1078106"/>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New trainer</a:t>
          </a:r>
          <a:endParaRPr lang="da-DK" sz="900" kern="1200" dirty="0"/>
        </a:p>
      </dsp:txBody>
      <dsp:txXfrm>
        <a:off x="3358359" y="1097536"/>
        <a:ext cx="1005858" cy="624536"/>
      </dsp:txXfrm>
    </dsp:sp>
    <dsp:sp modelId="{6091791E-4E08-49E2-BE76-B4B63782BB98}">
      <dsp:nvSpPr>
        <dsp:cNvPr id="0" name=""/>
        <dsp:cNvSpPr/>
      </dsp:nvSpPr>
      <dsp:spPr>
        <a:xfrm>
          <a:off x="2584410" y="1935065"/>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B7D47A-06AD-4F1F-A588-834AC9F7E7BA}">
      <dsp:nvSpPr>
        <dsp:cNvPr id="0" name=""/>
        <dsp:cNvSpPr/>
      </dsp:nvSpPr>
      <dsp:spPr>
        <a:xfrm>
          <a:off x="2700490" y="2045341"/>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Trainees (staff/students/ volunteers)</a:t>
          </a:r>
          <a:endParaRPr lang="da-DK" sz="900" kern="1200" dirty="0"/>
        </a:p>
      </dsp:txBody>
      <dsp:txXfrm>
        <a:off x="2719920" y="2064771"/>
        <a:ext cx="1005858" cy="624536"/>
      </dsp:txXfrm>
    </dsp:sp>
    <dsp:sp modelId="{788E99ED-40D8-4DE3-868A-2CD4010DC519}">
      <dsp:nvSpPr>
        <dsp:cNvPr id="0" name=""/>
        <dsp:cNvSpPr/>
      </dsp:nvSpPr>
      <dsp:spPr>
        <a:xfrm>
          <a:off x="3861288" y="1935065"/>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9BFDF-3C64-4B35-93FD-297AD580120C}">
      <dsp:nvSpPr>
        <dsp:cNvPr id="0" name=""/>
        <dsp:cNvSpPr/>
      </dsp:nvSpPr>
      <dsp:spPr>
        <a:xfrm>
          <a:off x="3977368" y="2045341"/>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Trainees (staff/students/ volunteers)</a:t>
          </a:r>
          <a:endParaRPr lang="da-DK" sz="900" kern="1200" dirty="0"/>
        </a:p>
      </dsp:txBody>
      <dsp:txXfrm>
        <a:off x="3996798" y="2064771"/>
        <a:ext cx="1005858" cy="6245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DDFBCF19-E07F-AD43-8CEC-AFCBEED08EC1}" type="datetimeFigureOut">
              <a:rPr lang="it-IT" smtClean="0"/>
              <a:t>21/12/2023</a:t>
            </a:fld>
            <a:endParaRPr lang="it-IT"/>
          </a:p>
        </p:txBody>
      </p:sp>
      <p:sp>
        <p:nvSpPr>
          <p:cNvPr id="4" name="Segnaposto immagine diapositiva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FB4C45DC-2986-A149-A32E-2C1DC84A1563}" type="slidenum">
              <a:rPr lang="it-IT" smtClean="0"/>
              <a:t>‹#›</a:t>
            </a:fld>
            <a:endParaRPr lang="it-IT"/>
          </a:p>
        </p:txBody>
      </p:sp>
    </p:spTree>
    <p:extLst>
      <p:ext uri="{BB962C8B-B14F-4D97-AF65-F5344CB8AC3E}">
        <p14:creationId xmlns:p14="http://schemas.microsoft.com/office/powerpoint/2010/main" val="964201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B4C45DC-2986-A149-A32E-2C1DC84A1563}" type="slidenum">
              <a:rPr lang="it-IT" smtClean="0"/>
              <a:t>9</a:t>
            </a:fld>
            <a:endParaRPr lang="it-IT"/>
          </a:p>
        </p:txBody>
      </p:sp>
    </p:spTree>
    <p:extLst>
      <p:ext uri="{BB962C8B-B14F-4D97-AF65-F5344CB8AC3E}">
        <p14:creationId xmlns:p14="http://schemas.microsoft.com/office/powerpoint/2010/main" val="131873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B4C45DC-2986-A149-A32E-2C1DC84A1563}" type="slidenum">
              <a:rPr lang="it-IT" smtClean="0"/>
              <a:t>10</a:t>
            </a:fld>
            <a:endParaRPr lang="it-IT"/>
          </a:p>
        </p:txBody>
      </p:sp>
    </p:spTree>
    <p:extLst>
      <p:ext uri="{BB962C8B-B14F-4D97-AF65-F5344CB8AC3E}">
        <p14:creationId xmlns:p14="http://schemas.microsoft.com/office/powerpoint/2010/main" val="292587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B4C45DC-2986-A149-A32E-2C1DC84A1563}" type="slidenum">
              <a:rPr lang="it-IT" smtClean="0"/>
              <a:t>11</a:t>
            </a:fld>
            <a:endParaRPr lang="it-IT"/>
          </a:p>
        </p:txBody>
      </p:sp>
    </p:spTree>
    <p:extLst>
      <p:ext uri="{BB962C8B-B14F-4D97-AF65-F5344CB8AC3E}">
        <p14:creationId xmlns:p14="http://schemas.microsoft.com/office/powerpoint/2010/main" val="1673343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emf"/><Relationship Id="rId4" Type="http://schemas.openxmlformats.org/officeDocument/2006/relationships/image" Target="../media/image1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egnaposto testo 11">
            <a:extLst>
              <a:ext uri="{FF2B5EF4-FFF2-40B4-BE49-F238E27FC236}">
                <a16:creationId xmlns:a16="http://schemas.microsoft.com/office/drawing/2014/main" id="{A0EF81B3-F018-4635-BD0E-2BE578427256}"/>
              </a:ext>
            </a:extLst>
          </p:cNvPr>
          <p:cNvSpPr>
            <a:spLocks noGrp="1"/>
          </p:cNvSpPr>
          <p:nvPr>
            <p:ph type="body" sz="quarter" idx="11" hasCustomPrompt="1"/>
          </p:nvPr>
        </p:nvSpPr>
        <p:spPr>
          <a:xfrm>
            <a:off x="1109662" y="5038725"/>
            <a:ext cx="5245919" cy="438150"/>
          </a:xfrm>
          <a:prstGeom prst="rect">
            <a:avLst/>
          </a:prstGeom>
        </p:spPr>
        <p:txBody>
          <a:bodyPr/>
          <a:lstStyle>
            <a:lvl1pPr marL="0" indent="0">
              <a:buNone/>
              <a:defRPr>
                <a:latin typeface="Montserrat Light" panose="00000400000000000000" pitchFamily="2" charset="0"/>
              </a:defRPr>
            </a:lvl1pPr>
            <a:lvl5pPr>
              <a:defRPr/>
            </a:lvl5pPr>
          </a:lstStyle>
          <a:p>
            <a:pPr lvl="0"/>
            <a:r>
              <a:rPr lang="it-IT" err="1"/>
              <a:t>Insert</a:t>
            </a:r>
            <a:r>
              <a:rPr lang="it-IT"/>
              <a:t> </a:t>
            </a:r>
            <a:r>
              <a:rPr lang="it-IT" err="1"/>
              <a:t>name&amp;Organization</a:t>
            </a:r>
            <a:endParaRPr lang="it-IT"/>
          </a:p>
        </p:txBody>
      </p:sp>
      <p:sp>
        <p:nvSpPr>
          <p:cNvPr id="9" name="Segnaposto testo 8">
            <a:extLst>
              <a:ext uri="{FF2B5EF4-FFF2-40B4-BE49-F238E27FC236}">
                <a16:creationId xmlns:a16="http://schemas.microsoft.com/office/drawing/2014/main" id="{75285D18-E053-480A-9899-FE86AB84AC8E}"/>
              </a:ext>
            </a:extLst>
          </p:cNvPr>
          <p:cNvSpPr>
            <a:spLocks noGrp="1"/>
          </p:cNvSpPr>
          <p:nvPr>
            <p:ph type="body" sz="quarter" idx="10" hasCustomPrompt="1"/>
          </p:nvPr>
        </p:nvSpPr>
        <p:spPr>
          <a:xfrm>
            <a:off x="1110218" y="4240406"/>
            <a:ext cx="3280912" cy="398012"/>
          </a:xfrm>
          <a:prstGeom prst="rect">
            <a:avLst/>
          </a:prstGeom>
        </p:spPr>
        <p:txBody>
          <a:bodyPr/>
          <a:lstStyle>
            <a:lvl1pPr marL="0" indent="0">
              <a:buNone/>
              <a:defRPr sz="2400"/>
            </a:lvl1pPr>
          </a:lstStyle>
          <a:p>
            <a:pPr lvl="0"/>
            <a:r>
              <a:rPr lang="it-IT"/>
              <a:t>General </a:t>
            </a:r>
            <a:r>
              <a:rPr lang="it-IT" err="1"/>
              <a:t>description</a:t>
            </a:r>
            <a:endParaRPr lang="it-IT"/>
          </a:p>
        </p:txBody>
      </p:sp>
      <p:sp>
        <p:nvSpPr>
          <p:cNvPr id="14" name="Segnaposto testo 13">
            <a:extLst>
              <a:ext uri="{FF2B5EF4-FFF2-40B4-BE49-F238E27FC236}">
                <a16:creationId xmlns:a16="http://schemas.microsoft.com/office/drawing/2014/main" id="{7258113D-26E9-4745-B32C-AE42C78B0C75}"/>
              </a:ext>
            </a:extLst>
          </p:cNvPr>
          <p:cNvSpPr>
            <a:spLocks noGrp="1"/>
          </p:cNvSpPr>
          <p:nvPr>
            <p:ph type="body" sz="quarter" idx="12" hasCustomPrompt="1"/>
          </p:nvPr>
        </p:nvSpPr>
        <p:spPr>
          <a:xfrm>
            <a:off x="1109663" y="3536951"/>
            <a:ext cx="5120315" cy="577850"/>
          </a:xfrm>
          <a:prstGeom prst="rect">
            <a:avLst/>
          </a:prstGeom>
        </p:spPr>
        <p:txBody>
          <a:bodyPr/>
          <a:lstStyle>
            <a:lvl1pPr marL="0" indent="0">
              <a:buNone/>
              <a:defRPr sz="4000">
                <a:latin typeface="+mj-lt"/>
              </a:defRPr>
            </a:lvl1pPr>
            <a:lvl2pPr>
              <a:defRPr sz="4000">
                <a:latin typeface="+mj-lt"/>
              </a:defRPr>
            </a:lvl2pPr>
            <a:lvl3pPr>
              <a:defRPr sz="4000">
                <a:latin typeface="+mj-lt"/>
              </a:defRPr>
            </a:lvl3pPr>
            <a:lvl4pPr>
              <a:defRPr sz="4000">
                <a:latin typeface="+mj-lt"/>
              </a:defRPr>
            </a:lvl4pPr>
            <a:lvl5pPr>
              <a:defRPr sz="4000">
                <a:latin typeface="+mj-lt"/>
              </a:defRPr>
            </a:lvl5pPr>
          </a:lstStyle>
          <a:p>
            <a:pPr lvl="0"/>
            <a:r>
              <a:rPr lang="it-IT"/>
              <a:t>TIME4CS PROJECT</a:t>
            </a:r>
          </a:p>
        </p:txBody>
      </p:sp>
    </p:spTree>
    <p:extLst>
      <p:ext uri="{BB962C8B-B14F-4D97-AF65-F5344CB8AC3E}">
        <p14:creationId xmlns:p14="http://schemas.microsoft.com/office/powerpoint/2010/main" val="2395716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19" name="White Top Rectangle"/>
          <p:cNvSpPr>
            <a:spLocks noChangeArrowheads="1"/>
          </p:cNvSpPr>
          <p:nvPr userDrawn="1"/>
        </p:nvSpPr>
        <p:spPr bwMode="auto">
          <a:xfrm>
            <a:off x="986095" y="3443622"/>
            <a:ext cx="648169" cy="46800"/>
          </a:xfrm>
          <a:prstGeom prst="rect">
            <a:avLst/>
          </a:prstGeom>
          <a:solidFill>
            <a:schemeClr val="bg1"/>
          </a:solidFill>
          <a:ln w="9525">
            <a:noFill/>
            <a:miter lim="800000"/>
            <a:headEnd/>
            <a:tailEnd/>
          </a:ln>
          <a:effectLst/>
        </p:spPr>
        <p:txBody>
          <a:bodyPr wrap="none" anchor="ctr"/>
          <a:lstStyle/>
          <a:p>
            <a:pPr>
              <a:defRPr/>
            </a:pPr>
            <a:endParaRPr lang="en-GB" sz="4799"/>
          </a:p>
        </p:txBody>
      </p:sp>
      <p:sp>
        <p:nvSpPr>
          <p:cNvPr id="34819" name="Title 1"/>
          <p:cNvSpPr>
            <a:spLocks noGrp="1" noChangeArrowheads="1"/>
          </p:cNvSpPr>
          <p:nvPr>
            <p:ph type="ctrTitle"/>
          </p:nvPr>
        </p:nvSpPr>
        <p:spPr>
          <a:xfrm>
            <a:off x="982100" y="1520316"/>
            <a:ext cx="9545793"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4" name="Text Placeholder 3"/>
          <p:cNvSpPr>
            <a:spLocks noGrp="1"/>
          </p:cNvSpPr>
          <p:nvPr>
            <p:ph type="body" sz="quarter" idx="11"/>
          </p:nvPr>
        </p:nvSpPr>
        <p:spPr>
          <a:xfrm>
            <a:off x="986095" y="3715432"/>
            <a:ext cx="7163077"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2" name="TextBox 21"/>
          <p:cNvSpPr txBox="1"/>
          <p:nvPr userDrawn="1"/>
        </p:nvSpPr>
        <p:spPr>
          <a:xfrm>
            <a:off x="-2160917" y="2132856"/>
            <a:ext cx="2013173" cy="738664"/>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en-GB" sz="4799"/>
          </a:p>
        </p:txBody>
      </p:sp>
      <p:sp>
        <p:nvSpPr>
          <p:cNvPr id="38"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a:t>
            </a:r>
          </a:p>
        </p:txBody>
      </p:sp>
      <p:sp>
        <p:nvSpPr>
          <p:cNvPr id="43"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39"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41"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40"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42"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486335861" name="SecondaryLogo"/>
          <p:cNvPicPr>
            <a:picLocks noChangeAspect="1"/>
          </p:cNvPicPr>
          <p:nvPr/>
        </p:nvPicPr>
        <p:blipFill>
          <a:blip r:embed="rId4"/>
          <a:stretch>
            <a:fillRect/>
          </a:stretch>
        </p:blipFill>
        <p:spPr>
          <a:xfrm>
            <a:off x="10208659" y="5997600"/>
            <a:ext cx="1658669" cy="558000"/>
          </a:xfrm>
          <a:prstGeom prst="rect">
            <a:avLst/>
          </a:prstGeom>
        </p:spPr>
      </p:pic>
      <p:sp>
        <p:nvSpPr>
          <p:cNvPr id="5" name="Slide Number Placeholder 4"/>
          <p:cNvSpPr>
            <a:spLocks noGrp="1"/>
          </p:cNvSpPr>
          <p:nvPr>
            <p:ph type="sldNum" sz="quarter" idx="14"/>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12700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4" name="TextBox 13"/>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25" name="OFF_logo2Computed"/>
          <p:cNvSpPr txBox="1">
            <a:spLocks noChangeArrowheads="1"/>
          </p:cNvSpPr>
          <p:nvPr userDrawn="1"/>
        </p:nvSpPr>
        <p:spPr bwMode="auto">
          <a:xfrm>
            <a:off x="972253" y="5997600"/>
            <a:ext cx="2890917" cy="764328"/>
          </a:xfrm>
          <a:prstGeom prst="rect">
            <a:avLst/>
          </a:prstGeom>
          <a:noFill/>
          <a:ln w="1778" algn="ctr">
            <a:noFill/>
            <a:miter lim="800000"/>
            <a:headEnd/>
            <a:tailEnd/>
          </a:ln>
          <a:effectLst/>
        </p:spPr>
        <p:txBody>
          <a:bodyPr wrap="square" lIns="0" tIns="583200" rIns="0" bIns="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600" cap="all" spc="40" baseline="0">
                <a:solidFill>
                  <a:schemeClr val="bg1"/>
                </a:solidFill>
                <a:latin typeface="AU Passata Light" pitchFamily="34" charset="0"/>
              </a:rPr>
              <a:t>Department of Mathematics – centre for science studies</a:t>
            </a:r>
          </a:p>
          <a:p>
            <a:pPr>
              <a:lnSpc>
                <a:spcPct val="95000"/>
              </a:lnSpc>
              <a:defRPr/>
            </a:pPr>
            <a:endParaRPr lang="en-GB" sz="600" cap="all" spc="40" baseline="0">
              <a:solidFill>
                <a:schemeClr val="bg1"/>
              </a:solidFill>
              <a:latin typeface="AU Passata Light" pitchFamily="34" charset="0"/>
            </a:endParaRPr>
          </a:p>
        </p:txBody>
      </p:sp>
      <p:sp>
        <p:nvSpPr>
          <p:cNvPr id="30"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26"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27"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29"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13393425" name="SecondaryLogo"/>
          <p:cNvPicPr>
            <a:picLocks noChangeAspect="1"/>
          </p:cNvPicPr>
          <p:nvPr/>
        </p:nvPicPr>
        <p:blipFill>
          <a:blip r:embed="rId4"/>
          <a:stretch>
            <a:fillRect/>
          </a:stretch>
        </p:blipFill>
        <p:spPr>
          <a:xfrm>
            <a:off x="10208659" y="5997600"/>
            <a:ext cx="1658669" cy="558000"/>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073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986095" y="1960079"/>
            <a:ext cx="10222987" cy="393748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p:cNvSpPr txBox="1"/>
          <p:nvPr userDrawn="1"/>
        </p:nvSpPr>
        <p:spPr>
          <a:xfrm>
            <a:off x="-1974112" y="340162"/>
            <a:ext cx="1826368" cy="461665"/>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 </a:t>
            </a:r>
            <a:endParaRPr lang="en-GB" sz="4799"/>
          </a:p>
          <a:p>
            <a:pPr algn="r">
              <a:lnSpc>
                <a:spcPct val="100000"/>
              </a:lnSpc>
            </a:pPr>
            <a:r>
              <a:rPr lang="en-GB" sz="1000" baseline="0" noProof="1">
                <a:solidFill>
                  <a:schemeClr val="tx1">
                    <a:lumMod val="75000"/>
                    <a:lumOff val="25000"/>
                  </a:schemeClr>
                </a:solidFill>
              </a:rPr>
              <a:t>ændr 2. linje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4" name="Title 1"/>
          <p:cNvSpPr>
            <a:spLocks noGrp="1"/>
          </p:cNvSpPr>
          <p:nvPr>
            <p:ph type="title"/>
          </p:nvPr>
        </p:nvSpPr>
        <p:spPr>
          <a:xfrm>
            <a:off x="315995" y="228628"/>
            <a:ext cx="11559010" cy="752101"/>
          </a:xfrm>
        </p:spPr>
        <p:txBody>
          <a:bodyPr anchor="t" anchorCtr="0"/>
          <a:lstStyle/>
          <a:p>
            <a:r>
              <a:rPr lang="en-GB"/>
              <a:t>Click to edit Master title style</a:t>
            </a:r>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6376"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hasCustomPrompt="1"/>
          </p:nvPr>
        </p:nvSpPr>
        <p:spPr>
          <a:xfrm>
            <a:off x="316883" y="230400"/>
            <a:ext cx="5645733" cy="752400"/>
          </a:xfrm>
        </p:spPr>
        <p:txBody>
          <a:bodyPr anchor="t" anchorCtr="0"/>
          <a:lstStyle>
            <a:lvl1pPr>
              <a:defRPr/>
            </a:lvl1pPr>
          </a:lstStyle>
          <a:p>
            <a:r>
              <a:rPr lang="en-GB"/>
              <a:t>Insert title</a:t>
            </a:r>
          </a:p>
        </p:txBody>
      </p:sp>
      <p:sp>
        <p:nvSpPr>
          <p:cNvPr id="10" name="Text Placeholder 2"/>
          <p:cNvSpPr>
            <a:spLocks noGrp="1"/>
          </p:cNvSpPr>
          <p:nvPr>
            <p:ph type="body" sz="quarter" idx="14"/>
          </p:nvPr>
        </p:nvSpPr>
        <p:spPr>
          <a:xfrm>
            <a:off x="986095" y="1371600"/>
            <a:ext cx="4976521" cy="452596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3"/>
          <p:cNvSpPr>
            <a:spLocks noGrp="1"/>
          </p:cNvSpPr>
          <p:nvPr>
            <p:ph type="pic" sz="quarter" idx="13" hasCustomPrompt="1"/>
          </p:nvPr>
        </p:nvSpPr>
        <p:spPr>
          <a:xfrm>
            <a:off x="6231821" y="315913"/>
            <a:ext cx="5645580" cy="558165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5" userDrawn="1">
          <p15:clr>
            <a:srgbClr val="A4A3A4"/>
          </p15:clr>
        </p15:guide>
        <p15:guide id="2" pos="3756"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1"/>
            <a:ext cx="12196376"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336" y="2694542"/>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p:nvPr>
        </p:nvSpPr>
        <p:spPr>
          <a:xfrm>
            <a:off x="986095" y="1484784"/>
            <a:ext cx="4976521" cy="971980"/>
          </a:xfrm>
        </p:spPr>
        <p:txBody>
          <a:bodyPr anchor="b" anchorCtr="0"/>
          <a:lstStyle>
            <a:lvl1pPr>
              <a:lnSpc>
                <a:spcPct val="95000"/>
              </a:lnSpc>
              <a:defRPr sz="3000">
                <a:latin typeface="+mn-lt"/>
              </a:defRPr>
            </a:lvl1pPr>
          </a:lstStyle>
          <a:p>
            <a:r>
              <a:rPr lang="en-GB"/>
              <a:t>Click to edit Master title style</a:t>
            </a:r>
          </a:p>
        </p:txBody>
      </p:sp>
      <p:sp>
        <p:nvSpPr>
          <p:cNvPr id="10" name="Text Placeholder 2"/>
          <p:cNvSpPr>
            <a:spLocks noGrp="1"/>
          </p:cNvSpPr>
          <p:nvPr>
            <p:ph type="body" sz="quarter" idx="14"/>
          </p:nvPr>
        </p:nvSpPr>
        <p:spPr>
          <a:xfrm>
            <a:off x="986095" y="3010711"/>
            <a:ext cx="4976521" cy="1858449"/>
          </a:xfrm>
        </p:spPr>
        <p:txBody>
          <a:bodyPr/>
          <a:lstStyle>
            <a:lvl1pPr marL="0" indent="0">
              <a:buFont typeface="Calibri" panose="020F0502020204030204" pitchFamily="34" charset="0"/>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7" name="Picture Placeholder 3"/>
          <p:cNvSpPr>
            <a:spLocks noGrp="1"/>
          </p:cNvSpPr>
          <p:nvPr>
            <p:ph type="pic" sz="quarter" idx="13" hasCustomPrompt="1"/>
          </p:nvPr>
        </p:nvSpPr>
        <p:spPr>
          <a:xfrm>
            <a:off x="6233223" y="315913"/>
            <a:ext cx="5646270" cy="558360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1780882"/>
            <a:ext cx="1826368" cy="153888"/>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1" userDrawn="1">
          <p15:clr>
            <a:srgbClr val="A4A3A4"/>
          </p15:clr>
        </p15:guide>
        <p15:guide id="2" pos="3756" userDrawn="1">
          <p15:clr>
            <a:srgbClr val="A4A3A4"/>
          </p15:clr>
        </p15:guide>
        <p15:guide id="3" orient="horz" pos="3069"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83" y="316800"/>
            <a:ext cx="11562611" cy="5583600"/>
          </a:xfrm>
          <a:solidFill>
            <a:schemeClr val="bg1"/>
          </a:solidFill>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077618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5" name="Picture Placeholder 2"/>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9" name="Slide Number Placeholder 8"/>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5" userDrawn="1">
          <p15:clr>
            <a:srgbClr val="A4A3A4"/>
          </p15:clr>
        </p15:guide>
        <p15:guide id="2" pos="3755"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2653200"/>
          </a:xfrm>
          <a:solidFill>
            <a:schemeClr val="bg1"/>
          </a:solidFill>
        </p:spPr>
        <p:txBody>
          <a:bodyPr/>
          <a:lstStyle>
            <a:lvl1pPr marL="0" indent="0">
              <a:buFontTx/>
              <a:buNone/>
              <a:defRPr b="0"/>
            </a:lvl1pPr>
          </a:lstStyle>
          <a:p>
            <a:r>
              <a:rPr lang="en-GB"/>
              <a:t>Click here and add image via Templafy Image Library</a:t>
            </a:r>
          </a:p>
        </p:txBody>
      </p:sp>
      <p:sp>
        <p:nvSpPr>
          <p:cNvPr id="7" name="Picture Placeholder 2"/>
          <p:cNvSpPr>
            <a:spLocks noGrp="1"/>
          </p:cNvSpPr>
          <p:nvPr>
            <p:ph type="pic" sz="quarter" idx="13" hasCustomPrompt="1"/>
          </p:nvPr>
        </p:nvSpPr>
        <p:spPr>
          <a:xfrm>
            <a:off x="316883" y="3237372"/>
            <a:ext cx="5646270" cy="2653200"/>
          </a:xfrm>
        </p:spPr>
        <p:txBody>
          <a:bodyPr/>
          <a:lstStyle>
            <a:lvl1pPr marL="0" indent="0">
              <a:buFontTx/>
              <a:buNone/>
              <a:defRPr b="0"/>
            </a:lvl1pPr>
          </a:lstStyle>
          <a:p>
            <a:r>
              <a:rPr lang="en-GB"/>
              <a:t>Click here and add image via Templafy Image Library</a:t>
            </a:r>
          </a:p>
        </p:txBody>
      </p:sp>
      <p:sp>
        <p:nvSpPr>
          <p:cNvPr id="5" name="Picture Placeholder 3"/>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4" name="Picture Placeholder 2"/>
          <p:cNvSpPr>
            <a:spLocks noGrp="1"/>
          </p:cNvSpPr>
          <p:nvPr>
            <p:ph type="pic" sz="quarter" idx="11" hasCustomPrompt="1"/>
          </p:nvPr>
        </p:nvSpPr>
        <p:spPr>
          <a:xfrm>
            <a:off x="6233223" y="316800"/>
            <a:ext cx="5646270" cy="2653200"/>
          </a:xfrm>
        </p:spPr>
        <p:txBody>
          <a:bodyPr/>
          <a:lstStyle>
            <a:lvl1pPr marL="0" indent="0">
              <a:buFontTx/>
              <a:buNone/>
              <a:defRPr b="0"/>
            </a:lvl1pPr>
          </a:lstStyle>
          <a:p>
            <a:r>
              <a:rPr lang="en-GB"/>
              <a:t>Click here and add image via Templafy Image Library</a:t>
            </a:r>
          </a:p>
        </p:txBody>
      </p:sp>
      <p:sp>
        <p:nvSpPr>
          <p:cNvPr id="7" name="Picture Placeholder 3"/>
          <p:cNvSpPr>
            <a:spLocks noGrp="1"/>
          </p:cNvSpPr>
          <p:nvPr>
            <p:ph type="pic" sz="quarter" idx="13" hasCustomPrompt="1"/>
          </p:nvPr>
        </p:nvSpPr>
        <p:spPr>
          <a:xfrm>
            <a:off x="6233223" y="3237372"/>
            <a:ext cx="5646270" cy="26532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2749997F-D8B7-441E-8DFC-5C142024EC82}"/>
              </a:ext>
            </a:extLst>
          </p:cNvPr>
          <p:cNvSpPr>
            <a:spLocks noGrp="1"/>
          </p:cNvSpPr>
          <p:nvPr>
            <p:ph type="body" sz="quarter" idx="10" hasCustomPrompt="1"/>
          </p:nvPr>
        </p:nvSpPr>
        <p:spPr>
          <a:xfrm>
            <a:off x="2351655" y="459400"/>
            <a:ext cx="9229405"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7" name="CasellaDiTesto 6">
            <a:extLst>
              <a:ext uri="{FF2B5EF4-FFF2-40B4-BE49-F238E27FC236}">
                <a16:creationId xmlns:a16="http://schemas.microsoft.com/office/drawing/2014/main" id="{F5DC915D-16F9-4C74-99F0-DD2B7071C341}"/>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3435802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96" y="315913"/>
            <a:ext cx="11560010" cy="6220354"/>
          </a:xfrm>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534947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
        <p:nvSpPr>
          <p:cNvPr id="11" name="Text Placeholder 61"/>
          <p:cNvSpPr>
            <a:spLocks noGrp="1"/>
          </p:cNvSpPr>
          <p:nvPr>
            <p:ph type="body" sz="quarter" idx="16" hasCustomPrompt="1"/>
          </p:nvPr>
        </p:nvSpPr>
        <p:spPr>
          <a:xfrm>
            <a:off x="1846421" y="1412776"/>
            <a:ext cx="8499157"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en-GB"/>
              <a:t>Click to add Quote text, for next level ENTER and TAB</a:t>
            </a:r>
          </a:p>
          <a:p>
            <a:pPr lvl="1"/>
            <a:r>
              <a:rPr lang="en-GB"/>
              <a:t>Second level</a:t>
            </a:r>
          </a:p>
          <a:p>
            <a:pPr lvl="2"/>
            <a:endParaRPr lang="en-GB"/>
          </a:p>
        </p:txBody>
      </p:sp>
    </p:spTree>
    <p:extLst>
      <p:ext uri="{BB962C8B-B14F-4D97-AF65-F5344CB8AC3E}">
        <p14:creationId xmlns:p14="http://schemas.microsoft.com/office/powerpoint/2010/main" val="1796140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95" y="230400"/>
            <a:ext cx="11566212" cy="752400"/>
          </a:xfrm>
        </p:spPr>
        <p:txBody>
          <a:bodyPr anchor="t" anchorCtr="0"/>
          <a:lstStyle/>
          <a:p>
            <a:r>
              <a:rPr lang="en-GB"/>
              <a:t>Click to edit Master title style</a:t>
            </a:r>
          </a:p>
        </p:txBody>
      </p:sp>
      <p:sp>
        <p:nvSpPr>
          <p:cNvPr id="7" name="Text Placeholder 2"/>
          <p:cNvSpPr>
            <a:spLocks noGrp="1"/>
          </p:cNvSpPr>
          <p:nvPr>
            <p:ph type="body" sz="quarter" idx="11" hasCustomPrompt="1"/>
          </p:nvPr>
        </p:nvSpPr>
        <p:spPr>
          <a:xfrm>
            <a:off x="2998849" y="1853461"/>
            <a:ext cx="6266328"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en-GB"/>
              <a:t>Click to add Quote text, for next level ENTER and TAB</a:t>
            </a:r>
          </a:p>
          <a:p>
            <a:pPr lvl="1"/>
            <a:r>
              <a:rPr lang="en-GB"/>
              <a:t>Second level</a:t>
            </a:r>
          </a:p>
        </p:txBody>
      </p:sp>
      <p:sp>
        <p:nvSpPr>
          <p:cNvPr id="11" name="Slide Number Placeholder 10"/>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10" name="Footer Placeholder 9"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95154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98" y="328612"/>
            <a:ext cx="11553659" cy="6213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8156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6" name="TextBox 5"/>
          <p:cNvSpPr txBox="1"/>
          <p:nvPr userDrawn="1"/>
        </p:nvSpPr>
        <p:spPr>
          <a:xfrm>
            <a:off x="-2160917" y="1022477"/>
            <a:ext cx="2013173" cy="473425"/>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6019" y="1340768"/>
            <a:ext cx="1224455"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4" name="Footer Placeholder 3" hidden="1"/>
          <p:cNvSpPr>
            <a:spLocks noGrp="1"/>
          </p:cNvSpPr>
          <p:nvPr>
            <p:ph type="ftr" sz="quarter" idx="11"/>
          </p:nvPr>
        </p:nvSpPr>
        <p:spPr/>
        <p:txBody>
          <a:bodyPr/>
          <a:lstStyle/>
          <a:p>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0034" y="2163364"/>
            <a:ext cx="2531931"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1"/>
          </p:nvPr>
        </p:nvSpPr>
        <p:spPr/>
        <p:txBody>
          <a:bodyPr/>
          <a:lstStyle/>
          <a:p>
            <a:endParaRPr lang="en-GB"/>
          </a:p>
        </p:txBody>
      </p:sp>
      <p:sp>
        <p:nvSpPr>
          <p:cNvPr id="9"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3797440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 name="Pladsholder til tekst 2"/>
          <p:cNvSpPr txBox="1">
            <a:spLocks/>
          </p:cNvSpPr>
          <p:nvPr userDrawn="1"/>
        </p:nvSpPr>
        <p:spPr>
          <a:xfrm>
            <a:off x="1091198" y="2098690"/>
            <a:ext cx="1274873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a:solidFill>
                  <a:schemeClr val="accent6"/>
                </a:solidFill>
                <a:latin typeface="AU Peto" panose="040C0B07020602020301" pitchFamily="82" charset="0"/>
              </a:rPr>
              <a:t>Aarhus</a:t>
            </a:r>
            <a:endParaRPr lang="en-GB" sz="2200"/>
          </a:p>
        </p:txBody>
      </p:sp>
      <p:sp>
        <p:nvSpPr>
          <p:cNvPr id="6" name="Pladsholder til tekst 2"/>
          <p:cNvSpPr txBox="1">
            <a:spLocks/>
          </p:cNvSpPr>
          <p:nvPr userDrawn="1"/>
        </p:nvSpPr>
        <p:spPr>
          <a:xfrm>
            <a:off x="7441478" y="2093601"/>
            <a:ext cx="4357619"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err="1">
                <a:solidFill>
                  <a:schemeClr val="bg1"/>
                </a:solidFill>
                <a:latin typeface="AU Peto" panose="040C0B07020602020301" pitchFamily="82" charset="0"/>
              </a:rPr>
              <a:t>uni</a:t>
            </a:r>
            <a:endParaRPr lang="en-GB"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982" y="3428551"/>
            <a:ext cx="929145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en-GB" sz="10000" kern="0" err="1">
                <a:solidFill>
                  <a:schemeClr val="bg1"/>
                </a:solidFill>
                <a:latin typeface="AU Peto" panose="040C0B07020602020301" pitchFamily="82" charset="0"/>
              </a:rPr>
              <a:t>versiet</a:t>
            </a:r>
            <a:endParaRPr lang="en-GB"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926240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5" name="LAN_AUWBreak"/>
          <p:cNvSpPr/>
          <p:nvPr userDrawn="1"/>
        </p:nvSpPr>
        <p:spPr bwMode="auto">
          <a:xfrm>
            <a:off x="6024182" y="2804401"/>
            <a:ext cx="2470550" cy="1293389"/>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4000" b="0" i="0" u="none" strike="noStrike" cap="all" normalizeH="0" baseline="0" noProof="1">
                <a:ln>
                  <a:noFill/>
                </a:ln>
                <a:solidFill>
                  <a:schemeClr val="bg1"/>
                </a:solidFill>
                <a:effectLst/>
                <a:latin typeface="AU Passata" pitchFamily="34" charset="0"/>
              </a:rPr>
              <a:t>Aarhus
University</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9133" y="2864711"/>
            <a:ext cx="222898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4128896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250A9-A2B3-4962-9FCB-0F24A2612058}" type="datetimeFigureOut">
              <a:rPr lang="en-GB" smtClean="0"/>
              <a:t>21/12/2023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4A739-28D8-4F5B-9F61-11A5F8EE0D05}" type="slidenum">
              <a:rPr lang="en-GB" smtClean="0"/>
              <a:t>‹#›</a:t>
            </a:fld>
            <a:endParaRPr lang="en-GB"/>
          </a:p>
        </p:txBody>
      </p:sp>
    </p:spTree>
    <p:extLst>
      <p:ext uri="{BB962C8B-B14F-4D97-AF65-F5344CB8AC3E}">
        <p14:creationId xmlns:p14="http://schemas.microsoft.com/office/powerpoint/2010/main" val="941367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E4C9EB25-F3C8-4092-A716-B2E50E264ECA}"/>
              </a:ext>
            </a:extLst>
          </p:cNvPr>
          <p:cNvSpPr>
            <a:spLocks noGrp="1"/>
          </p:cNvSpPr>
          <p:nvPr>
            <p:ph type="body" sz="quarter" idx="12"/>
          </p:nvPr>
        </p:nvSpPr>
        <p:spPr>
          <a:xfrm>
            <a:off x="611188" y="2274888"/>
            <a:ext cx="10963275" cy="3657600"/>
          </a:xfrm>
          <a:prstGeom prst="rect">
            <a:avLst/>
          </a:prstGeom>
        </p:spPr>
        <p:txBody>
          <a:bodyPr/>
          <a:lstStyle>
            <a:lvl1pPr marL="0" indent="0">
              <a:buNone/>
              <a:defRPr sz="1800"/>
            </a:lvl1pPr>
          </a:lstStyle>
          <a:p>
            <a:pPr lvl="0"/>
            <a:endParaRPr lang="it-IT"/>
          </a:p>
        </p:txBody>
      </p:sp>
      <p:sp>
        <p:nvSpPr>
          <p:cNvPr id="4" name="Segnaposto testo 3">
            <a:extLst>
              <a:ext uri="{FF2B5EF4-FFF2-40B4-BE49-F238E27FC236}">
                <a16:creationId xmlns:a16="http://schemas.microsoft.com/office/drawing/2014/main" id="{5233C8D0-36F4-4605-9B1F-C6E173370DCF}"/>
              </a:ext>
            </a:extLst>
          </p:cNvPr>
          <p:cNvSpPr>
            <a:spLocks noGrp="1"/>
          </p:cNvSpPr>
          <p:nvPr>
            <p:ph type="body" sz="quarter" idx="11" hasCustomPrompt="1"/>
          </p:nvPr>
        </p:nvSpPr>
        <p:spPr>
          <a:xfrm>
            <a:off x="610940" y="1556010"/>
            <a:ext cx="109632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
        <p:nvSpPr>
          <p:cNvPr id="5" name="Segnaposto testo 5">
            <a:extLst>
              <a:ext uri="{FF2B5EF4-FFF2-40B4-BE49-F238E27FC236}">
                <a16:creationId xmlns:a16="http://schemas.microsoft.com/office/drawing/2014/main" id="{C48E27DF-F531-4284-83C2-A5AED9A3326C}"/>
              </a:ext>
            </a:extLst>
          </p:cNvPr>
          <p:cNvSpPr>
            <a:spLocks noGrp="1"/>
          </p:cNvSpPr>
          <p:nvPr>
            <p:ph type="body" sz="quarter" idx="10" hasCustomPrompt="1"/>
          </p:nvPr>
        </p:nvSpPr>
        <p:spPr>
          <a:xfrm>
            <a:off x="2351655" y="459400"/>
            <a:ext cx="9222560"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8" name="CasellaDiTesto 7">
            <a:extLst>
              <a:ext uri="{FF2B5EF4-FFF2-40B4-BE49-F238E27FC236}">
                <a16:creationId xmlns:a16="http://schemas.microsoft.com/office/drawing/2014/main" id="{93F44464-2663-411A-8D4E-ED68FF5DBD1A}"/>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2212608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chemeClr val="tx2"/>
          </a:solidFill>
        </p:spPr>
      </p:pic>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5" name="TextBox 14"/>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33" name="OFF_logo2Computed"/>
          <p:cNvSpPr txBox="1">
            <a:spLocks noChangeArrowheads="1"/>
          </p:cNvSpPr>
          <p:nvPr userDrawn="1"/>
        </p:nvSpPr>
        <p:spPr bwMode="auto">
          <a:xfrm>
            <a:off x="972253" y="5997600"/>
            <a:ext cx="3395104"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 – centre for science studies</a:t>
            </a:r>
          </a:p>
        </p:txBody>
      </p:sp>
      <p:sp>
        <p:nvSpPr>
          <p:cNvPr id="34"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36"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35"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37"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sp>
        <p:nvSpPr>
          <p:cNvPr id="39"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1995181668" name="SecondaryLogo"/>
          <p:cNvPicPr>
            <a:picLocks noChangeAspect="1"/>
          </p:cNvPicPr>
          <p:nvPr/>
        </p:nvPicPr>
        <p:blipFill>
          <a:blip r:embed="rId4"/>
          <a:stretch>
            <a:fillRect/>
          </a:stretch>
        </p:blipFill>
        <p:spPr>
          <a:xfrm>
            <a:off x="10208659" y="5997600"/>
            <a:ext cx="1658669"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19" name="White Top Rectangle"/>
          <p:cNvSpPr>
            <a:spLocks noChangeArrowheads="1"/>
          </p:cNvSpPr>
          <p:nvPr userDrawn="1"/>
        </p:nvSpPr>
        <p:spPr bwMode="auto">
          <a:xfrm>
            <a:off x="986095" y="3443622"/>
            <a:ext cx="648169" cy="46800"/>
          </a:xfrm>
          <a:prstGeom prst="rect">
            <a:avLst/>
          </a:prstGeom>
          <a:solidFill>
            <a:schemeClr val="bg1"/>
          </a:solidFill>
          <a:ln w="9525">
            <a:noFill/>
            <a:miter lim="800000"/>
            <a:headEnd/>
            <a:tailEnd/>
          </a:ln>
          <a:effectLst/>
        </p:spPr>
        <p:txBody>
          <a:bodyPr wrap="none" anchor="ctr"/>
          <a:lstStyle/>
          <a:p>
            <a:pPr>
              <a:defRPr/>
            </a:pPr>
            <a:endParaRPr lang="en-GB" sz="4799"/>
          </a:p>
        </p:txBody>
      </p:sp>
      <p:sp>
        <p:nvSpPr>
          <p:cNvPr id="34819" name="Title 1"/>
          <p:cNvSpPr>
            <a:spLocks noGrp="1" noChangeArrowheads="1"/>
          </p:cNvSpPr>
          <p:nvPr>
            <p:ph type="ctrTitle"/>
          </p:nvPr>
        </p:nvSpPr>
        <p:spPr>
          <a:xfrm>
            <a:off x="982100" y="1520316"/>
            <a:ext cx="9545793"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4" name="Text Placeholder 3"/>
          <p:cNvSpPr>
            <a:spLocks noGrp="1"/>
          </p:cNvSpPr>
          <p:nvPr>
            <p:ph type="body" sz="quarter" idx="11"/>
          </p:nvPr>
        </p:nvSpPr>
        <p:spPr>
          <a:xfrm>
            <a:off x="986095" y="3715432"/>
            <a:ext cx="7163077"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2" name="TextBox 21"/>
          <p:cNvSpPr txBox="1"/>
          <p:nvPr userDrawn="1"/>
        </p:nvSpPr>
        <p:spPr>
          <a:xfrm>
            <a:off x="-2160917" y="2132856"/>
            <a:ext cx="2013173" cy="738664"/>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en-GB" sz="4799"/>
          </a:p>
        </p:txBody>
      </p:sp>
      <p:sp>
        <p:nvSpPr>
          <p:cNvPr id="38"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a:t>
            </a:r>
          </a:p>
        </p:txBody>
      </p:sp>
      <p:sp>
        <p:nvSpPr>
          <p:cNvPr id="43"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39"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41"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40"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42"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486335861" name="SecondaryLogo"/>
          <p:cNvPicPr>
            <a:picLocks noChangeAspect="1"/>
          </p:cNvPicPr>
          <p:nvPr/>
        </p:nvPicPr>
        <p:blipFill>
          <a:blip r:embed="rId4"/>
          <a:stretch>
            <a:fillRect/>
          </a:stretch>
        </p:blipFill>
        <p:spPr>
          <a:xfrm>
            <a:off x="10208659" y="5997600"/>
            <a:ext cx="1658669" cy="558000"/>
          </a:xfrm>
          <a:prstGeom prst="rect">
            <a:avLst/>
          </a:prstGeom>
        </p:spPr>
      </p:pic>
      <p:sp>
        <p:nvSpPr>
          <p:cNvPr id="5" name="Slide Number Placeholder 4"/>
          <p:cNvSpPr>
            <a:spLocks noGrp="1"/>
          </p:cNvSpPr>
          <p:nvPr>
            <p:ph type="sldNum" sz="quarter" idx="14"/>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127008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4" name="TextBox 13"/>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25" name="OFF_logo2Computed"/>
          <p:cNvSpPr txBox="1">
            <a:spLocks noChangeArrowheads="1"/>
          </p:cNvSpPr>
          <p:nvPr userDrawn="1"/>
        </p:nvSpPr>
        <p:spPr bwMode="auto">
          <a:xfrm>
            <a:off x="972253" y="5997600"/>
            <a:ext cx="2890917" cy="764328"/>
          </a:xfrm>
          <a:prstGeom prst="rect">
            <a:avLst/>
          </a:prstGeom>
          <a:noFill/>
          <a:ln w="1778" algn="ctr">
            <a:noFill/>
            <a:miter lim="800000"/>
            <a:headEnd/>
            <a:tailEnd/>
          </a:ln>
          <a:effectLst/>
        </p:spPr>
        <p:txBody>
          <a:bodyPr wrap="square" lIns="0" tIns="583200" rIns="0" bIns="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600" cap="all" spc="40" baseline="0">
                <a:solidFill>
                  <a:schemeClr val="bg1"/>
                </a:solidFill>
                <a:latin typeface="AU Passata Light" pitchFamily="34" charset="0"/>
              </a:rPr>
              <a:t>Department of Mathematics – centre for science studies</a:t>
            </a:r>
          </a:p>
          <a:p>
            <a:pPr>
              <a:lnSpc>
                <a:spcPct val="95000"/>
              </a:lnSpc>
              <a:defRPr/>
            </a:pPr>
            <a:endParaRPr lang="en-GB" sz="600" cap="all" spc="40" baseline="0">
              <a:solidFill>
                <a:schemeClr val="bg1"/>
              </a:solidFill>
              <a:latin typeface="AU Passata Light" pitchFamily="34" charset="0"/>
            </a:endParaRPr>
          </a:p>
        </p:txBody>
      </p:sp>
      <p:sp>
        <p:nvSpPr>
          <p:cNvPr id="30"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26"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27"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29"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13393425" name="SecondaryLogo"/>
          <p:cNvPicPr>
            <a:picLocks noChangeAspect="1"/>
          </p:cNvPicPr>
          <p:nvPr/>
        </p:nvPicPr>
        <p:blipFill>
          <a:blip r:embed="rId4"/>
          <a:stretch>
            <a:fillRect/>
          </a:stretch>
        </p:blipFill>
        <p:spPr>
          <a:xfrm>
            <a:off x="10208659" y="5997600"/>
            <a:ext cx="1658669" cy="558000"/>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0739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986095" y="1960079"/>
            <a:ext cx="10222987" cy="393748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p:cNvSpPr txBox="1"/>
          <p:nvPr userDrawn="1"/>
        </p:nvSpPr>
        <p:spPr>
          <a:xfrm>
            <a:off x="-1974112" y="340162"/>
            <a:ext cx="1826368" cy="461665"/>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 </a:t>
            </a:r>
            <a:endParaRPr lang="en-GB" sz="4799"/>
          </a:p>
          <a:p>
            <a:pPr algn="r">
              <a:lnSpc>
                <a:spcPct val="100000"/>
              </a:lnSpc>
            </a:pPr>
            <a:r>
              <a:rPr lang="en-GB" sz="1000" baseline="0" noProof="1">
                <a:solidFill>
                  <a:schemeClr val="tx1">
                    <a:lumMod val="75000"/>
                    <a:lumOff val="25000"/>
                  </a:schemeClr>
                </a:solidFill>
              </a:rPr>
              <a:t>ændr 2. linje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4" name="Title 1"/>
          <p:cNvSpPr>
            <a:spLocks noGrp="1"/>
          </p:cNvSpPr>
          <p:nvPr>
            <p:ph type="title"/>
          </p:nvPr>
        </p:nvSpPr>
        <p:spPr>
          <a:xfrm>
            <a:off x="315995" y="228628"/>
            <a:ext cx="11559010" cy="752101"/>
          </a:xfrm>
        </p:spPr>
        <p:txBody>
          <a:bodyPr anchor="t" anchorCtr="0"/>
          <a:lstStyle/>
          <a:p>
            <a:r>
              <a:rPr lang="en-GB"/>
              <a:t>Click to edit Master title style</a:t>
            </a:r>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6376"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hasCustomPrompt="1"/>
          </p:nvPr>
        </p:nvSpPr>
        <p:spPr>
          <a:xfrm>
            <a:off x="316883" y="230400"/>
            <a:ext cx="5645733" cy="752400"/>
          </a:xfrm>
        </p:spPr>
        <p:txBody>
          <a:bodyPr anchor="t" anchorCtr="0"/>
          <a:lstStyle>
            <a:lvl1pPr>
              <a:defRPr/>
            </a:lvl1pPr>
          </a:lstStyle>
          <a:p>
            <a:r>
              <a:rPr lang="en-GB"/>
              <a:t>Insert title</a:t>
            </a:r>
          </a:p>
        </p:txBody>
      </p:sp>
      <p:sp>
        <p:nvSpPr>
          <p:cNvPr id="10" name="Text Placeholder 2"/>
          <p:cNvSpPr>
            <a:spLocks noGrp="1"/>
          </p:cNvSpPr>
          <p:nvPr>
            <p:ph type="body" sz="quarter" idx="14"/>
          </p:nvPr>
        </p:nvSpPr>
        <p:spPr>
          <a:xfrm>
            <a:off x="986095" y="1371600"/>
            <a:ext cx="4976521" cy="452596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3"/>
          <p:cNvSpPr>
            <a:spLocks noGrp="1"/>
          </p:cNvSpPr>
          <p:nvPr>
            <p:ph type="pic" sz="quarter" idx="13" hasCustomPrompt="1"/>
          </p:nvPr>
        </p:nvSpPr>
        <p:spPr>
          <a:xfrm>
            <a:off x="6231821" y="315913"/>
            <a:ext cx="5645580" cy="558165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5" userDrawn="1">
          <p15:clr>
            <a:srgbClr val="A4A3A4"/>
          </p15:clr>
        </p15:guide>
        <p15:guide id="2" pos="3756" userDrawn="1">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1"/>
            <a:ext cx="12196376"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336" y="2694542"/>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p:nvPr>
        </p:nvSpPr>
        <p:spPr>
          <a:xfrm>
            <a:off x="986095" y="1484784"/>
            <a:ext cx="4976521" cy="971980"/>
          </a:xfrm>
        </p:spPr>
        <p:txBody>
          <a:bodyPr anchor="b" anchorCtr="0"/>
          <a:lstStyle>
            <a:lvl1pPr>
              <a:lnSpc>
                <a:spcPct val="95000"/>
              </a:lnSpc>
              <a:defRPr sz="3000">
                <a:latin typeface="+mn-lt"/>
              </a:defRPr>
            </a:lvl1pPr>
          </a:lstStyle>
          <a:p>
            <a:r>
              <a:rPr lang="en-GB"/>
              <a:t>Click to edit Master title style</a:t>
            </a:r>
          </a:p>
        </p:txBody>
      </p:sp>
      <p:sp>
        <p:nvSpPr>
          <p:cNvPr id="10" name="Text Placeholder 2"/>
          <p:cNvSpPr>
            <a:spLocks noGrp="1"/>
          </p:cNvSpPr>
          <p:nvPr>
            <p:ph type="body" sz="quarter" idx="14"/>
          </p:nvPr>
        </p:nvSpPr>
        <p:spPr>
          <a:xfrm>
            <a:off x="986095" y="3010711"/>
            <a:ext cx="4976521" cy="1858449"/>
          </a:xfrm>
        </p:spPr>
        <p:txBody>
          <a:bodyPr/>
          <a:lstStyle>
            <a:lvl1pPr marL="0" indent="0">
              <a:buFont typeface="Calibri" panose="020F0502020204030204" pitchFamily="34" charset="0"/>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7" name="Picture Placeholder 3"/>
          <p:cNvSpPr>
            <a:spLocks noGrp="1"/>
          </p:cNvSpPr>
          <p:nvPr>
            <p:ph type="pic" sz="quarter" idx="13" hasCustomPrompt="1"/>
          </p:nvPr>
        </p:nvSpPr>
        <p:spPr>
          <a:xfrm>
            <a:off x="6233223" y="315913"/>
            <a:ext cx="5646270" cy="558360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1780882"/>
            <a:ext cx="1826368" cy="153888"/>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1" userDrawn="1">
          <p15:clr>
            <a:srgbClr val="A4A3A4"/>
          </p15:clr>
        </p15:guide>
        <p15:guide id="2" pos="3756" userDrawn="1">
          <p15:clr>
            <a:srgbClr val="A4A3A4"/>
          </p15:clr>
        </p15:guide>
        <p15:guide id="3" orient="horz" pos="3069" userDrawn="1">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83" y="316800"/>
            <a:ext cx="11562611" cy="5583600"/>
          </a:xfrm>
          <a:solidFill>
            <a:schemeClr val="bg1"/>
          </a:solidFill>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077618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5" name="Picture Placeholder 2"/>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9" name="Slide Number Placeholder 8"/>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5" userDrawn="1">
          <p15:clr>
            <a:srgbClr val="A4A3A4"/>
          </p15:clr>
        </p15:guide>
        <p15:guide id="2" pos="3755" userDrawn="1">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2653200"/>
          </a:xfrm>
          <a:solidFill>
            <a:schemeClr val="bg1"/>
          </a:solidFill>
        </p:spPr>
        <p:txBody>
          <a:bodyPr/>
          <a:lstStyle>
            <a:lvl1pPr marL="0" indent="0">
              <a:buFontTx/>
              <a:buNone/>
              <a:defRPr b="0"/>
            </a:lvl1pPr>
          </a:lstStyle>
          <a:p>
            <a:r>
              <a:rPr lang="en-GB"/>
              <a:t>Click here and add image via Templafy Image Library</a:t>
            </a:r>
          </a:p>
        </p:txBody>
      </p:sp>
      <p:sp>
        <p:nvSpPr>
          <p:cNvPr id="7" name="Picture Placeholder 2"/>
          <p:cNvSpPr>
            <a:spLocks noGrp="1"/>
          </p:cNvSpPr>
          <p:nvPr>
            <p:ph type="pic" sz="quarter" idx="13" hasCustomPrompt="1"/>
          </p:nvPr>
        </p:nvSpPr>
        <p:spPr>
          <a:xfrm>
            <a:off x="316883" y="3237372"/>
            <a:ext cx="5646270" cy="2653200"/>
          </a:xfrm>
        </p:spPr>
        <p:txBody>
          <a:bodyPr/>
          <a:lstStyle>
            <a:lvl1pPr marL="0" indent="0">
              <a:buFontTx/>
              <a:buNone/>
              <a:defRPr b="0"/>
            </a:lvl1pPr>
          </a:lstStyle>
          <a:p>
            <a:r>
              <a:rPr lang="en-GB"/>
              <a:t>Click here and add image via Templafy Image Library</a:t>
            </a:r>
          </a:p>
        </p:txBody>
      </p:sp>
      <p:sp>
        <p:nvSpPr>
          <p:cNvPr id="5" name="Picture Placeholder 3"/>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659AEB77-A169-41B9-B0AC-E50EE97BA987}"/>
              </a:ext>
            </a:extLst>
          </p:cNvPr>
          <p:cNvSpPr>
            <a:spLocks noGrp="1"/>
          </p:cNvSpPr>
          <p:nvPr>
            <p:ph type="body" sz="quarter" idx="16"/>
          </p:nvPr>
        </p:nvSpPr>
        <p:spPr>
          <a:xfrm>
            <a:off x="6307422" y="2274888"/>
            <a:ext cx="5218768" cy="3657600"/>
          </a:xfrm>
          <a:prstGeom prst="rect">
            <a:avLst/>
          </a:prstGeom>
        </p:spPr>
        <p:txBody>
          <a:bodyPr/>
          <a:lstStyle>
            <a:lvl1pPr marL="0" indent="0">
              <a:buNone/>
              <a:defRPr sz="1800"/>
            </a:lvl1pPr>
          </a:lstStyle>
          <a:p>
            <a:pPr lvl="0"/>
            <a:endParaRPr lang="it-IT"/>
          </a:p>
        </p:txBody>
      </p:sp>
      <p:sp>
        <p:nvSpPr>
          <p:cNvPr id="8" name="Segnaposto testo 9">
            <a:extLst>
              <a:ext uri="{FF2B5EF4-FFF2-40B4-BE49-F238E27FC236}">
                <a16:creationId xmlns:a16="http://schemas.microsoft.com/office/drawing/2014/main" id="{AACE60B1-4851-4E25-B705-CF8967D490BE}"/>
              </a:ext>
            </a:extLst>
          </p:cNvPr>
          <p:cNvSpPr>
            <a:spLocks noGrp="1"/>
          </p:cNvSpPr>
          <p:nvPr>
            <p:ph type="body" sz="quarter" idx="12"/>
          </p:nvPr>
        </p:nvSpPr>
        <p:spPr>
          <a:xfrm>
            <a:off x="611189" y="2274888"/>
            <a:ext cx="5218768" cy="3657600"/>
          </a:xfrm>
          <a:prstGeom prst="rect">
            <a:avLst/>
          </a:prstGeom>
        </p:spPr>
        <p:txBody>
          <a:bodyPr/>
          <a:lstStyle>
            <a:lvl1pPr marL="0" indent="0">
              <a:buNone/>
              <a:defRPr sz="1800"/>
            </a:lvl1pPr>
          </a:lstStyle>
          <a:p>
            <a:pPr lvl="0"/>
            <a:endParaRPr lang="it-IT"/>
          </a:p>
        </p:txBody>
      </p:sp>
      <p:sp>
        <p:nvSpPr>
          <p:cNvPr id="7" name="Segnaposto testo 5">
            <a:extLst>
              <a:ext uri="{FF2B5EF4-FFF2-40B4-BE49-F238E27FC236}">
                <a16:creationId xmlns:a16="http://schemas.microsoft.com/office/drawing/2014/main" id="{9BCD6281-039F-44C3-B566-4A91EE6CE889}"/>
              </a:ext>
            </a:extLst>
          </p:cNvPr>
          <p:cNvSpPr>
            <a:spLocks noGrp="1"/>
          </p:cNvSpPr>
          <p:nvPr>
            <p:ph type="body" sz="quarter" idx="10" hasCustomPrompt="1"/>
          </p:nvPr>
        </p:nvSpPr>
        <p:spPr>
          <a:xfrm>
            <a:off x="2351655" y="459400"/>
            <a:ext cx="9174783"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13" name="CasellaDiTesto 12">
            <a:extLst>
              <a:ext uri="{FF2B5EF4-FFF2-40B4-BE49-F238E27FC236}">
                <a16:creationId xmlns:a16="http://schemas.microsoft.com/office/drawing/2014/main" id="{8A69283C-0836-4B5D-ADF7-645901E3B0BE}"/>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
        <p:nvSpPr>
          <p:cNvPr id="15" name="Segnaposto testo 3">
            <a:extLst>
              <a:ext uri="{FF2B5EF4-FFF2-40B4-BE49-F238E27FC236}">
                <a16:creationId xmlns:a16="http://schemas.microsoft.com/office/drawing/2014/main" id="{51CF57CF-A6B1-4808-9EB3-414384A2B818}"/>
              </a:ext>
            </a:extLst>
          </p:cNvPr>
          <p:cNvSpPr>
            <a:spLocks noGrp="1"/>
          </p:cNvSpPr>
          <p:nvPr>
            <p:ph type="body" sz="quarter" idx="11" hasCustomPrompt="1"/>
          </p:nvPr>
        </p:nvSpPr>
        <p:spPr>
          <a:xfrm>
            <a:off x="610941" y="1556010"/>
            <a:ext cx="5219016"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
        <p:nvSpPr>
          <p:cNvPr id="16" name="Segnaposto testo 3">
            <a:extLst>
              <a:ext uri="{FF2B5EF4-FFF2-40B4-BE49-F238E27FC236}">
                <a16:creationId xmlns:a16="http://schemas.microsoft.com/office/drawing/2014/main" id="{1CDD4A16-2E36-4127-B15F-8982FB2C598F}"/>
              </a:ext>
            </a:extLst>
          </p:cNvPr>
          <p:cNvSpPr>
            <a:spLocks noGrp="1"/>
          </p:cNvSpPr>
          <p:nvPr>
            <p:ph type="body" sz="quarter" idx="15" hasCustomPrompt="1"/>
          </p:nvPr>
        </p:nvSpPr>
        <p:spPr>
          <a:xfrm>
            <a:off x="6307422" y="1545961"/>
            <a:ext cx="52228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Tree>
    <p:extLst>
      <p:ext uri="{BB962C8B-B14F-4D97-AF65-F5344CB8AC3E}">
        <p14:creationId xmlns:p14="http://schemas.microsoft.com/office/powerpoint/2010/main" val="1773928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4" name="Picture Placeholder 2"/>
          <p:cNvSpPr>
            <a:spLocks noGrp="1"/>
          </p:cNvSpPr>
          <p:nvPr>
            <p:ph type="pic" sz="quarter" idx="11" hasCustomPrompt="1"/>
          </p:nvPr>
        </p:nvSpPr>
        <p:spPr>
          <a:xfrm>
            <a:off x="6233223" y="316800"/>
            <a:ext cx="5646270" cy="2653200"/>
          </a:xfrm>
        </p:spPr>
        <p:txBody>
          <a:bodyPr/>
          <a:lstStyle>
            <a:lvl1pPr marL="0" indent="0">
              <a:buFontTx/>
              <a:buNone/>
              <a:defRPr b="0"/>
            </a:lvl1pPr>
          </a:lstStyle>
          <a:p>
            <a:r>
              <a:rPr lang="en-GB"/>
              <a:t>Click here and add image via Templafy Image Library</a:t>
            </a:r>
          </a:p>
        </p:txBody>
      </p:sp>
      <p:sp>
        <p:nvSpPr>
          <p:cNvPr id="7" name="Picture Placeholder 3"/>
          <p:cNvSpPr>
            <a:spLocks noGrp="1"/>
          </p:cNvSpPr>
          <p:nvPr>
            <p:ph type="pic" sz="quarter" idx="13" hasCustomPrompt="1"/>
          </p:nvPr>
        </p:nvSpPr>
        <p:spPr>
          <a:xfrm>
            <a:off x="6233223" y="3237372"/>
            <a:ext cx="5646270" cy="26532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96" y="315913"/>
            <a:ext cx="11560010" cy="6220354"/>
          </a:xfrm>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534947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
        <p:nvSpPr>
          <p:cNvPr id="11" name="Text Placeholder 61"/>
          <p:cNvSpPr>
            <a:spLocks noGrp="1"/>
          </p:cNvSpPr>
          <p:nvPr>
            <p:ph type="body" sz="quarter" idx="16" hasCustomPrompt="1"/>
          </p:nvPr>
        </p:nvSpPr>
        <p:spPr>
          <a:xfrm>
            <a:off x="1846421" y="1412776"/>
            <a:ext cx="8499157"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en-GB"/>
              <a:t>Click to add Quote text, for next level ENTER and TAB</a:t>
            </a:r>
          </a:p>
          <a:p>
            <a:pPr lvl="1"/>
            <a:r>
              <a:rPr lang="en-GB"/>
              <a:t>Second level</a:t>
            </a:r>
          </a:p>
          <a:p>
            <a:pPr lvl="2"/>
            <a:endParaRPr lang="en-GB"/>
          </a:p>
        </p:txBody>
      </p:sp>
    </p:spTree>
    <p:extLst>
      <p:ext uri="{BB962C8B-B14F-4D97-AF65-F5344CB8AC3E}">
        <p14:creationId xmlns:p14="http://schemas.microsoft.com/office/powerpoint/2010/main" val="1796140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95" y="230400"/>
            <a:ext cx="11566212" cy="752400"/>
          </a:xfrm>
        </p:spPr>
        <p:txBody>
          <a:bodyPr anchor="t" anchorCtr="0"/>
          <a:lstStyle/>
          <a:p>
            <a:r>
              <a:rPr lang="en-GB"/>
              <a:t>Click to edit Master title style</a:t>
            </a:r>
          </a:p>
        </p:txBody>
      </p:sp>
      <p:sp>
        <p:nvSpPr>
          <p:cNvPr id="7" name="Text Placeholder 2"/>
          <p:cNvSpPr>
            <a:spLocks noGrp="1"/>
          </p:cNvSpPr>
          <p:nvPr>
            <p:ph type="body" sz="quarter" idx="11" hasCustomPrompt="1"/>
          </p:nvPr>
        </p:nvSpPr>
        <p:spPr>
          <a:xfrm>
            <a:off x="2998849" y="1853461"/>
            <a:ext cx="6266328"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en-GB"/>
              <a:t>Click to add Quote text, for next level ENTER and TAB</a:t>
            </a:r>
          </a:p>
          <a:p>
            <a:pPr lvl="1"/>
            <a:r>
              <a:rPr lang="en-GB"/>
              <a:t>Second level</a:t>
            </a:r>
          </a:p>
        </p:txBody>
      </p:sp>
      <p:sp>
        <p:nvSpPr>
          <p:cNvPr id="11" name="Slide Number Placeholder 10"/>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10" name="Footer Placeholder 9"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95154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98" y="328612"/>
            <a:ext cx="11553659" cy="6213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8156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6" name="TextBox 5"/>
          <p:cNvSpPr txBox="1"/>
          <p:nvPr userDrawn="1"/>
        </p:nvSpPr>
        <p:spPr>
          <a:xfrm>
            <a:off x="-2160917" y="1022477"/>
            <a:ext cx="2013173" cy="473425"/>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6019" y="1340768"/>
            <a:ext cx="1224455"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4" name="Footer Placeholder 3" hidden="1"/>
          <p:cNvSpPr>
            <a:spLocks noGrp="1"/>
          </p:cNvSpPr>
          <p:nvPr>
            <p:ph type="ftr" sz="quarter" idx="11"/>
          </p:nvPr>
        </p:nvSpPr>
        <p:spPr/>
        <p:txBody>
          <a:bodyPr/>
          <a:lstStyle/>
          <a:p>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0034" y="2163364"/>
            <a:ext cx="2531931"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1"/>
          </p:nvPr>
        </p:nvSpPr>
        <p:spPr/>
        <p:txBody>
          <a:bodyPr/>
          <a:lstStyle/>
          <a:p>
            <a:endParaRPr lang="en-GB"/>
          </a:p>
        </p:txBody>
      </p:sp>
      <p:sp>
        <p:nvSpPr>
          <p:cNvPr id="9"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3797440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 name="Pladsholder til tekst 2"/>
          <p:cNvSpPr txBox="1">
            <a:spLocks/>
          </p:cNvSpPr>
          <p:nvPr userDrawn="1"/>
        </p:nvSpPr>
        <p:spPr>
          <a:xfrm>
            <a:off x="1091198" y="2098690"/>
            <a:ext cx="1274873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a:solidFill>
                  <a:schemeClr val="accent6"/>
                </a:solidFill>
                <a:latin typeface="AU Peto" panose="040C0B07020602020301" pitchFamily="82" charset="0"/>
              </a:rPr>
              <a:t>Aarhus</a:t>
            </a:r>
            <a:endParaRPr lang="en-GB" sz="2200"/>
          </a:p>
        </p:txBody>
      </p:sp>
      <p:sp>
        <p:nvSpPr>
          <p:cNvPr id="6" name="Pladsholder til tekst 2"/>
          <p:cNvSpPr txBox="1">
            <a:spLocks/>
          </p:cNvSpPr>
          <p:nvPr userDrawn="1"/>
        </p:nvSpPr>
        <p:spPr>
          <a:xfrm>
            <a:off x="7441478" y="2093601"/>
            <a:ext cx="4357619"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err="1">
                <a:solidFill>
                  <a:schemeClr val="bg1"/>
                </a:solidFill>
                <a:latin typeface="AU Peto" panose="040C0B07020602020301" pitchFamily="82" charset="0"/>
              </a:rPr>
              <a:t>uni</a:t>
            </a:r>
            <a:endParaRPr lang="en-GB"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982" y="3428551"/>
            <a:ext cx="929145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en-GB" sz="10000" kern="0" err="1">
                <a:solidFill>
                  <a:schemeClr val="bg1"/>
                </a:solidFill>
                <a:latin typeface="AU Peto" panose="040C0B07020602020301" pitchFamily="82" charset="0"/>
              </a:rPr>
              <a:t>versiet</a:t>
            </a:r>
            <a:endParaRPr lang="en-GB"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9262406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5" name="LAN_AUWBreak"/>
          <p:cNvSpPr/>
          <p:nvPr userDrawn="1"/>
        </p:nvSpPr>
        <p:spPr bwMode="auto">
          <a:xfrm>
            <a:off x="6024182" y="2804401"/>
            <a:ext cx="2470550" cy="1293389"/>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4000" b="0" i="0" u="none" strike="noStrike" cap="all" normalizeH="0" baseline="0" noProof="1">
                <a:ln>
                  <a:noFill/>
                </a:ln>
                <a:solidFill>
                  <a:schemeClr val="bg1"/>
                </a:solidFill>
                <a:effectLst/>
                <a:latin typeface="AU Passata" pitchFamily="34" charset="0"/>
              </a:rPr>
              <a:t>Aarhus
University</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9133" y="2864711"/>
            <a:ext cx="222898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4128896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egnaposto testo 9">
            <a:extLst>
              <a:ext uri="{FF2B5EF4-FFF2-40B4-BE49-F238E27FC236}">
                <a16:creationId xmlns:a16="http://schemas.microsoft.com/office/drawing/2014/main" id="{004ABC09-5A95-4CBF-A17B-A93400DFEAB7}"/>
              </a:ext>
            </a:extLst>
          </p:cNvPr>
          <p:cNvSpPr>
            <a:spLocks noGrp="1"/>
          </p:cNvSpPr>
          <p:nvPr>
            <p:ph type="body" sz="quarter" idx="15"/>
          </p:nvPr>
        </p:nvSpPr>
        <p:spPr>
          <a:xfrm>
            <a:off x="610940" y="2265902"/>
            <a:ext cx="5237996" cy="3677697"/>
          </a:xfrm>
          <a:prstGeom prst="rect">
            <a:avLst/>
          </a:prstGeom>
        </p:spPr>
        <p:txBody>
          <a:bodyPr/>
          <a:lstStyle>
            <a:lvl1pPr marL="0" indent="0">
              <a:buNone/>
              <a:defRPr sz="1800"/>
            </a:lvl1pPr>
          </a:lstStyle>
          <a:p>
            <a:pPr lvl="0"/>
            <a:endParaRPr lang="it-IT"/>
          </a:p>
        </p:txBody>
      </p:sp>
      <p:sp>
        <p:nvSpPr>
          <p:cNvPr id="7" name="Segnaposto immagine 2">
            <a:extLst>
              <a:ext uri="{FF2B5EF4-FFF2-40B4-BE49-F238E27FC236}">
                <a16:creationId xmlns:a16="http://schemas.microsoft.com/office/drawing/2014/main" id="{B8FD8854-6EEE-D341-9B87-6AFA25869046}"/>
              </a:ext>
            </a:extLst>
          </p:cNvPr>
          <p:cNvSpPr>
            <a:spLocks noGrp="1"/>
          </p:cNvSpPr>
          <p:nvPr>
            <p:ph type="pic" idx="12"/>
          </p:nvPr>
        </p:nvSpPr>
        <p:spPr>
          <a:xfrm>
            <a:off x="6343066" y="18789"/>
            <a:ext cx="5848934" cy="5924811"/>
          </a:xfrm>
          <a:prstGeom prst="rect">
            <a:avLst/>
          </a:prstGeom>
        </p:spPr>
        <p:txBody>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6" name="Segnaposto testo 5">
            <a:extLst>
              <a:ext uri="{FF2B5EF4-FFF2-40B4-BE49-F238E27FC236}">
                <a16:creationId xmlns:a16="http://schemas.microsoft.com/office/drawing/2014/main" id="{89B53190-1058-46BA-A559-E81DB34914B5}"/>
              </a:ext>
            </a:extLst>
          </p:cNvPr>
          <p:cNvSpPr>
            <a:spLocks noGrp="1"/>
          </p:cNvSpPr>
          <p:nvPr>
            <p:ph type="body" sz="quarter" idx="10" hasCustomPrompt="1"/>
          </p:nvPr>
        </p:nvSpPr>
        <p:spPr>
          <a:xfrm>
            <a:off x="2351656" y="459400"/>
            <a:ext cx="3482160"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8" name="CasellaDiTesto 7">
            <a:extLst>
              <a:ext uri="{FF2B5EF4-FFF2-40B4-BE49-F238E27FC236}">
                <a16:creationId xmlns:a16="http://schemas.microsoft.com/office/drawing/2014/main" id="{1847D073-E41B-4A53-81E7-0274C291234F}"/>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
        <p:nvSpPr>
          <p:cNvPr id="10" name="Segnaposto testo 3">
            <a:extLst>
              <a:ext uri="{FF2B5EF4-FFF2-40B4-BE49-F238E27FC236}">
                <a16:creationId xmlns:a16="http://schemas.microsoft.com/office/drawing/2014/main" id="{F2D47761-4E0F-48C2-A430-DDD7BBF282DC}"/>
              </a:ext>
            </a:extLst>
          </p:cNvPr>
          <p:cNvSpPr>
            <a:spLocks noGrp="1"/>
          </p:cNvSpPr>
          <p:nvPr>
            <p:ph type="body" sz="quarter" idx="11" hasCustomPrompt="1"/>
          </p:nvPr>
        </p:nvSpPr>
        <p:spPr>
          <a:xfrm>
            <a:off x="610940" y="1556010"/>
            <a:ext cx="52228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Tree>
    <p:extLst>
      <p:ext uri="{BB962C8B-B14F-4D97-AF65-F5344CB8AC3E}">
        <p14:creationId xmlns:p14="http://schemas.microsoft.com/office/powerpoint/2010/main" val="305996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egnaposto immagine 2">
            <a:extLst>
              <a:ext uri="{FF2B5EF4-FFF2-40B4-BE49-F238E27FC236}">
                <a16:creationId xmlns:a16="http://schemas.microsoft.com/office/drawing/2014/main" id="{3C2254F3-2967-4200-A418-9B995BB03C66}"/>
              </a:ext>
            </a:extLst>
          </p:cNvPr>
          <p:cNvSpPr>
            <a:spLocks noGrp="1"/>
          </p:cNvSpPr>
          <p:nvPr>
            <p:ph type="pic" idx="15"/>
          </p:nvPr>
        </p:nvSpPr>
        <p:spPr>
          <a:xfrm>
            <a:off x="630477" y="1386946"/>
            <a:ext cx="5247809" cy="4537864"/>
          </a:xfrm>
          <a:prstGeom prst="rect">
            <a:avLst/>
          </a:prstGeom>
        </p:spPr>
        <p:txBody>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11" name="Segnaposto immagine 2">
            <a:extLst>
              <a:ext uri="{FF2B5EF4-FFF2-40B4-BE49-F238E27FC236}">
                <a16:creationId xmlns:a16="http://schemas.microsoft.com/office/drawing/2014/main" id="{9FE75649-C705-4BCB-8CF0-996DB74D4730}"/>
              </a:ext>
            </a:extLst>
          </p:cNvPr>
          <p:cNvSpPr>
            <a:spLocks noGrp="1"/>
          </p:cNvSpPr>
          <p:nvPr>
            <p:ph type="pic" idx="14"/>
          </p:nvPr>
        </p:nvSpPr>
        <p:spPr>
          <a:xfrm>
            <a:off x="6375679" y="1386946"/>
            <a:ext cx="5185844" cy="4537864"/>
          </a:xfrm>
          <a:prstGeom prst="rect">
            <a:avLst/>
          </a:prstGeom>
        </p:spPr>
        <p:txBody>
          <a:bodyPr/>
          <a:lstStyle>
            <a:lvl1pPr marL="0" indent="0">
              <a:buNone/>
              <a:defRPr lang="en-US"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5" name="Segnaposto testo 5">
            <a:extLst>
              <a:ext uri="{FF2B5EF4-FFF2-40B4-BE49-F238E27FC236}">
                <a16:creationId xmlns:a16="http://schemas.microsoft.com/office/drawing/2014/main" id="{182532A5-51DE-4A50-8C8A-C0B2B9A49FB7}"/>
              </a:ext>
            </a:extLst>
          </p:cNvPr>
          <p:cNvSpPr>
            <a:spLocks noGrp="1"/>
          </p:cNvSpPr>
          <p:nvPr>
            <p:ph type="body" sz="quarter" idx="10" hasCustomPrompt="1"/>
          </p:nvPr>
        </p:nvSpPr>
        <p:spPr>
          <a:xfrm>
            <a:off x="2351655" y="459400"/>
            <a:ext cx="9209868"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6" name="CasellaDiTesto 5">
            <a:extLst>
              <a:ext uri="{FF2B5EF4-FFF2-40B4-BE49-F238E27FC236}">
                <a16:creationId xmlns:a16="http://schemas.microsoft.com/office/drawing/2014/main" id="{D837CC09-F7B7-4E9F-9AD7-49314B1C996A}"/>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103701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du tableau 3">
            <a:extLst>
              <a:ext uri="{FF2B5EF4-FFF2-40B4-BE49-F238E27FC236}">
                <a16:creationId xmlns:a16="http://schemas.microsoft.com/office/drawing/2014/main" id="{3AE966CB-E7B6-A240-8071-40419001E02F}"/>
              </a:ext>
            </a:extLst>
          </p:cNvPr>
          <p:cNvSpPr>
            <a:spLocks noGrp="1"/>
          </p:cNvSpPr>
          <p:nvPr>
            <p:ph type="tbl" sz="quarter" idx="13" hasCustomPrompt="1"/>
          </p:nvPr>
        </p:nvSpPr>
        <p:spPr>
          <a:xfrm>
            <a:off x="638827" y="1446963"/>
            <a:ext cx="10960273" cy="4496637"/>
          </a:xfrm>
          <a:prstGeom prst="rect">
            <a:avLst/>
          </a:prstGeom>
        </p:spPr>
        <p:txBody>
          <a:bodyPr/>
          <a:lstStyle>
            <a:lvl1pPr marL="0" indent="0">
              <a:spcBef>
                <a:spcPts val="0"/>
              </a:spcBef>
              <a:buNone/>
              <a:defRPr sz="1800" baseline="0">
                <a:latin typeface="Montserrat Medium" panose="00000600000000000000" pitchFamily="2"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noProof="0"/>
              <a:t>click to add table</a:t>
            </a:r>
          </a:p>
          <a:p>
            <a:endParaRPr lang="fr-FR"/>
          </a:p>
        </p:txBody>
      </p:sp>
      <p:sp>
        <p:nvSpPr>
          <p:cNvPr id="4" name="Segnaposto testo 5">
            <a:extLst>
              <a:ext uri="{FF2B5EF4-FFF2-40B4-BE49-F238E27FC236}">
                <a16:creationId xmlns:a16="http://schemas.microsoft.com/office/drawing/2014/main" id="{85D426C9-EEC8-40DF-9758-8B59516EF24C}"/>
              </a:ext>
            </a:extLst>
          </p:cNvPr>
          <p:cNvSpPr>
            <a:spLocks noGrp="1"/>
          </p:cNvSpPr>
          <p:nvPr>
            <p:ph type="body" sz="quarter" idx="10" hasCustomPrompt="1"/>
          </p:nvPr>
        </p:nvSpPr>
        <p:spPr>
          <a:xfrm>
            <a:off x="2351655" y="459400"/>
            <a:ext cx="9247445"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5" name="CasellaDiTesto 4">
            <a:extLst>
              <a:ext uri="{FF2B5EF4-FFF2-40B4-BE49-F238E27FC236}">
                <a16:creationId xmlns:a16="http://schemas.microsoft.com/office/drawing/2014/main" id="{B6404C9F-7043-409F-94A9-9E7357437CE0}"/>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2844243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s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2D1EB5E-DBAE-4346-86D6-BCEB3BEB8BCC}"/>
              </a:ext>
            </a:extLst>
          </p:cNvPr>
          <p:cNvSpPr>
            <a:spLocks noGrp="1"/>
          </p:cNvSpPr>
          <p:nvPr>
            <p:ph type="body" sz="quarter" idx="13" hasCustomPrompt="1"/>
          </p:nvPr>
        </p:nvSpPr>
        <p:spPr>
          <a:xfrm>
            <a:off x="7013051" y="3403956"/>
            <a:ext cx="4543635" cy="344079"/>
          </a:xfrm>
          <a:prstGeom prst="rect">
            <a:avLst/>
          </a:prstGeom>
        </p:spPr>
        <p:txBody>
          <a:bodyPr/>
          <a:lstStyle>
            <a:lvl1pPr marL="0" indent="0">
              <a:buNone/>
              <a:defRPr sz="2000" i="1"/>
            </a:lvl1pPr>
          </a:lstStyle>
          <a:p>
            <a:pPr lvl="0"/>
            <a:r>
              <a:rPr lang="it-IT"/>
              <a:t>name of </a:t>
            </a:r>
            <a:r>
              <a:rPr lang="it-IT" err="1"/>
              <a:t>presenter</a:t>
            </a:r>
            <a:endParaRPr lang="it-IT"/>
          </a:p>
        </p:txBody>
      </p:sp>
      <p:sp>
        <p:nvSpPr>
          <p:cNvPr id="4" name="Segnaposto testo 2">
            <a:extLst>
              <a:ext uri="{FF2B5EF4-FFF2-40B4-BE49-F238E27FC236}">
                <a16:creationId xmlns:a16="http://schemas.microsoft.com/office/drawing/2014/main" id="{E8275A37-272C-4884-B909-4F9F12CA715A}"/>
              </a:ext>
            </a:extLst>
          </p:cNvPr>
          <p:cNvSpPr>
            <a:spLocks noGrp="1"/>
          </p:cNvSpPr>
          <p:nvPr>
            <p:ph type="body" sz="quarter" idx="14" hasCustomPrompt="1"/>
          </p:nvPr>
        </p:nvSpPr>
        <p:spPr>
          <a:xfrm>
            <a:off x="7013050" y="4991596"/>
            <a:ext cx="4543635" cy="355796"/>
          </a:xfrm>
          <a:prstGeom prst="rect">
            <a:avLst/>
          </a:prstGeom>
        </p:spPr>
        <p:txBody>
          <a:bodyPr/>
          <a:lstStyle>
            <a:lvl1pPr marL="0" indent="0">
              <a:buNone/>
              <a:defRPr sz="2000" i="1"/>
            </a:lvl1pPr>
          </a:lstStyle>
          <a:p>
            <a:pPr lvl="0"/>
            <a:r>
              <a:rPr lang="it-IT" err="1"/>
              <a:t>relevant</a:t>
            </a:r>
            <a:r>
              <a:rPr lang="it-IT"/>
              <a:t> </a:t>
            </a:r>
            <a:r>
              <a:rPr lang="it-IT" err="1"/>
              <a:t>details</a:t>
            </a:r>
            <a:endParaRPr lang="it-IT"/>
          </a:p>
        </p:txBody>
      </p:sp>
      <p:sp>
        <p:nvSpPr>
          <p:cNvPr id="5" name="Segnaposto testo 2">
            <a:extLst>
              <a:ext uri="{FF2B5EF4-FFF2-40B4-BE49-F238E27FC236}">
                <a16:creationId xmlns:a16="http://schemas.microsoft.com/office/drawing/2014/main" id="{9A827431-3ED9-46DC-8A06-7D7D50AA58EF}"/>
              </a:ext>
            </a:extLst>
          </p:cNvPr>
          <p:cNvSpPr>
            <a:spLocks noGrp="1"/>
          </p:cNvSpPr>
          <p:nvPr>
            <p:ph type="body" sz="quarter" idx="15" hasCustomPrompt="1"/>
          </p:nvPr>
        </p:nvSpPr>
        <p:spPr>
          <a:xfrm>
            <a:off x="7013050" y="3795843"/>
            <a:ext cx="4543635" cy="389296"/>
          </a:xfrm>
          <a:prstGeom prst="rect">
            <a:avLst/>
          </a:prstGeom>
        </p:spPr>
        <p:txBody>
          <a:bodyPr/>
          <a:lstStyle>
            <a:lvl1pPr marL="0" indent="0">
              <a:buNone/>
              <a:defRPr sz="2000" i="1"/>
            </a:lvl1pPr>
          </a:lstStyle>
          <a:p>
            <a:pPr lvl="0"/>
            <a:r>
              <a:rPr lang="it-IT" err="1"/>
              <a:t>organization</a:t>
            </a:r>
            <a:endParaRPr lang="it-IT"/>
          </a:p>
        </p:txBody>
      </p:sp>
      <p:sp>
        <p:nvSpPr>
          <p:cNvPr id="6" name="Segnaposto testo 2">
            <a:extLst>
              <a:ext uri="{FF2B5EF4-FFF2-40B4-BE49-F238E27FC236}">
                <a16:creationId xmlns:a16="http://schemas.microsoft.com/office/drawing/2014/main" id="{0E3F9C2E-1B8E-4371-81CE-5951E0F8DE8D}"/>
              </a:ext>
            </a:extLst>
          </p:cNvPr>
          <p:cNvSpPr>
            <a:spLocks noGrp="1"/>
          </p:cNvSpPr>
          <p:nvPr>
            <p:ph type="body" sz="quarter" idx="16" hasCustomPrompt="1"/>
          </p:nvPr>
        </p:nvSpPr>
        <p:spPr>
          <a:xfrm>
            <a:off x="7013050" y="4215442"/>
            <a:ext cx="4543635" cy="355796"/>
          </a:xfrm>
          <a:prstGeom prst="rect">
            <a:avLst/>
          </a:prstGeom>
        </p:spPr>
        <p:txBody>
          <a:bodyPr/>
          <a:lstStyle>
            <a:lvl1pPr marL="0" indent="0">
              <a:buNone/>
              <a:defRPr sz="2000" i="1"/>
            </a:lvl1pPr>
          </a:lstStyle>
          <a:p>
            <a:pPr lvl="0"/>
            <a:r>
              <a:rPr lang="it-IT"/>
              <a:t>email</a:t>
            </a:r>
          </a:p>
        </p:txBody>
      </p:sp>
      <p:sp>
        <p:nvSpPr>
          <p:cNvPr id="7" name="Segnaposto testo 2">
            <a:extLst>
              <a:ext uri="{FF2B5EF4-FFF2-40B4-BE49-F238E27FC236}">
                <a16:creationId xmlns:a16="http://schemas.microsoft.com/office/drawing/2014/main" id="{2D766759-00F9-4224-9F21-2A398B1C179A}"/>
              </a:ext>
            </a:extLst>
          </p:cNvPr>
          <p:cNvSpPr>
            <a:spLocks noGrp="1"/>
          </p:cNvSpPr>
          <p:nvPr>
            <p:ph type="body" sz="quarter" idx="17" hasCustomPrompt="1"/>
          </p:nvPr>
        </p:nvSpPr>
        <p:spPr>
          <a:xfrm>
            <a:off x="7013050" y="4599712"/>
            <a:ext cx="4543635" cy="355796"/>
          </a:xfrm>
          <a:prstGeom prst="rect">
            <a:avLst/>
          </a:prstGeom>
        </p:spPr>
        <p:txBody>
          <a:bodyPr/>
          <a:lstStyle>
            <a:lvl1pPr marL="0" indent="0">
              <a:buNone/>
              <a:defRPr sz="2000" i="1"/>
            </a:lvl1pPr>
          </a:lstStyle>
          <a:p>
            <a:pPr lvl="0"/>
            <a:r>
              <a:rPr lang="it-IT"/>
              <a:t>phone</a:t>
            </a:r>
          </a:p>
        </p:txBody>
      </p:sp>
    </p:spTree>
    <p:extLst>
      <p:ext uri="{BB962C8B-B14F-4D97-AF65-F5344CB8AC3E}">
        <p14:creationId xmlns:p14="http://schemas.microsoft.com/office/powerpoint/2010/main" val="564441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chemeClr val="tx2"/>
          </a:solidFill>
        </p:spPr>
      </p:pic>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5" name="TextBox 14"/>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33" name="OFF_logo2Computed"/>
          <p:cNvSpPr txBox="1">
            <a:spLocks noChangeArrowheads="1"/>
          </p:cNvSpPr>
          <p:nvPr userDrawn="1"/>
        </p:nvSpPr>
        <p:spPr bwMode="auto">
          <a:xfrm>
            <a:off x="972253" y="5997600"/>
            <a:ext cx="3395104"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 – centre for science studies</a:t>
            </a:r>
          </a:p>
        </p:txBody>
      </p:sp>
      <p:sp>
        <p:nvSpPr>
          <p:cNvPr id="34"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36"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35"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37"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sp>
        <p:nvSpPr>
          <p:cNvPr id="39"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1995181668" name="SecondaryLogo"/>
          <p:cNvPicPr>
            <a:picLocks noChangeAspect="1"/>
          </p:cNvPicPr>
          <p:nvPr/>
        </p:nvPicPr>
        <p:blipFill>
          <a:blip r:embed="rId4"/>
          <a:stretch>
            <a:fillRect/>
          </a:stretch>
        </p:blipFill>
        <p:spPr>
          <a:xfrm>
            <a:off x="10208659" y="5997600"/>
            <a:ext cx="1658669"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image" Target="../media/image7.emf"/><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image" Target="../media/image6.emf"/><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media/image5.emf"/><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7.emf"/><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6.emf"/><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25490"/>
      </p:ext>
    </p:extLst>
  </p:cSld>
  <p:clrMap bg1="lt1" tx1="dk1" bg2="lt2" tx2="dk2" accent1="accent1" accent2="accent2" accent3="accent3" accent4="accent4" accent5="accent5" accent6="accent6" hlink="hlink" folHlink="folHlink"/>
  <p:sldLayoutIdLst>
    <p:sldLayoutId id="2147483694" r:id="rId1"/>
    <p:sldLayoutId id="2147483683" r:id="rId2"/>
    <p:sldLayoutId id="2147483692" r:id="rId3"/>
    <p:sldLayoutId id="2147483682" r:id="rId4"/>
    <p:sldLayoutId id="2147483684" r:id="rId5"/>
    <p:sldLayoutId id="2147483695" r:id="rId6"/>
    <p:sldLayoutId id="2147483698" r:id="rId7"/>
    <p:sldLayoutId id="2147483689" r:id="rId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96" y="149115"/>
            <a:ext cx="1156001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noProof="0"/>
              <a:t>Click to edit Master title style</a:t>
            </a:r>
            <a:endParaRPr lang="en-GB"/>
          </a:p>
        </p:txBody>
      </p:sp>
      <p:sp>
        <p:nvSpPr>
          <p:cNvPr id="1028" name="Rectangle 2"/>
          <p:cNvSpPr>
            <a:spLocks noGrp="1" noChangeArrowheads="1"/>
          </p:cNvSpPr>
          <p:nvPr>
            <p:ph type="body" idx="1"/>
          </p:nvPr>
        </p:nvSpPr>
        <p:spPr bwMode="auto">
          <a:xfrm>
            <a:off x="986095" y="1960079"/>
            <a:ext cx="10222987"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a:p>
            <a:pPr lvl="5"/>
            <a:r>
              <a:rPr lang="en-GB" noProof="0"/>
              <a:t>6 level</a:t>
            </a:r>
            <a:endParaRPr lang="en-GB"/>
          </a:p>
          <a:p>
            <a:pPr lvl="6"/>
            <a:r>
              <a:rPr lang="en-GB" noProof="0"/>
              <a:t>7 level</a:t>
            </a:r>
            <a:endParaRPr lang="en-GB"/>
          </a:p>
          <a:p>
            <a:pPr lvl="7"/>
            <a:r>
              <a:rPr lang="en-GB" noProof="0"/>
              <a:t>8 level</a:t>
            </a:r>
            <a:endParaRPr lang="en-GB"/>
          </a:p>
          <a:p>
            <a:pPr lvl="8"/>
            <a:r>
              <a:rPr lang="en-GB" noProof="0"/>
              <a:t>9 level</a:t>
            </a:r>
            <a:endParaRPr lang="en-GB"/>
          </a:p>
        </p:txBody>
      </p:sp>
      <p:pic>
        <p:nvPicPr>
          <p:cNvPr id="1547672090" name="SecondaryLogo_sort"/>
          <p:cNvPicPr>
            <a:picLocks noChangeAspect="1"/>
          </p:cNvPicPr>
          <p:nvPr/>
        </p:nvPicPr>
        <p:blipFill>
          <a:blip r:embed="rId23"/>
          <a:stretch>
            <a:fillRect/>
          </a:stretch>
        </p:blipFill>
        <p:spPr>
          <a:xfrm>
            <a:off x="10208659" y="5997600"/>
            <a:ext cx="1658669" cy="558000"/>
          </a:xfrm>
          <a:prstGeom prst="rect">
            <a:avLst/>
          </a:prstGeom>
        </p:spPr>
      </p:pic>
      <p:sp>
        <p:nvSpPr>
          <p:cNvPr id="23" name="Black Rectangle"/>
          <p:cNvSpPr/>
          <p:nvPr userDrawn="1"/>
        </p:nvSpPr>
        <p:spPr>
          <a:xfrm>
            <a:off x="989698" y="1663088"/>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19"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tx1"/>
                </a:solidFill>
                <a:latin typeface="+mn-lt"/>
              </a:rPr>
              <a:t>Kulturarvsinnovator</a:t>
            </a:r>
          </a:p>
        </p:txBody>
      </p:sp>
      <p:sp>
        <p:nvSpPr>
          <p:cNvPr id="21"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tx1"/>
                </a:solidFill>
                <a:latin typeface="+mn-lt"/>
              </a:rPr>
              <a:t>Gitte Kragh</a:t>
            </a:r>
          </a:p>
        </p:txBody>
      </p:sp>
      <p:sp>
        <p:nvSpPr>
          <p:cNvPr id="27"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tx1"/>
                </a:solidFill>
                <a:latin typeface="+mn-lt"/>
              </a:rPr>
              <a:t>10. marts 2023</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tx1"/>
                </a:solidFill>
                <a:latin typeface="+mn-lt"/>
              </a:rPr>
              <a:t>Postdoc</a:t>
            </a:r>
          </a:p>
        </p:txBody>
      </p:sp>
      <p:pic>
        <p:nvPicPr>
          <p:cNvPr id="7" name="Au 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02479" y="5999002"/>
            <a:ext cx="557715" cy="558000"/>
          </a:xfrm>
          <a:prstGeom prst="rect">
            <a:avLst/>
          </a:prstGeom>
        </p:spPr>
      </p:pic>
      <p:pic>
        <p:nvPicPr>
          <p:cNvPr id="10" name="Billede stre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74782" y="5997600"/>
            <a:ext cx="71753" cy="558000"/>
          </a:xfrm>
          <a:prstGeom prst="rect">
            <a:avLst/>
          </a:prstGeom>
        </p:spPr>
      </p:pic>
      <p:sp>
        <p:nvSpPr>
          <p:cNvPr id="25"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tx1"/>
                </a:solidFill>
                <a:latin typeface="AU Passata Light" pitchFamily="34" charset="0"/>
              </a:rPr>
              <a:t>Department of Mathematics</a:t>
            </a:r>
          </a:p>
        </p:txBody>
      </p:sp>
      <p:sp>
        <p:nvSpPr>
          <p:cNvPr id="26"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tx1"/>
                </a:solidFill>
                <a:effectLst/>
                <a:latin typeface="AU Passata" pitchFamily="34" charset="0"/>
              </a:rPr>
              <a:t>Aarhus
University</a:t>
            </a:r>
          </a:p>
        </p:txBody>
      </p:sp>
      <p:sp>
        <p:nvSpPr>
          <p:cNvPr id="1030" name="Sidetal"/>
          <p:cNvSpPr>
            <a:spLocks noGrp="1" noChangeArrowheads="1"/>
          </p:cNvSpPr>
          <p:nvPr>
            <p:ph type="sldNum" sz="quarter" idx="4"/>
          </p:nvPr>
        </p:nvSpPr>
        <p:spPr bwMode="auto">
          <a:xfrm>
            <a:off x="11811068" y="6581497"/>
            <a:ext cx="252066" cy="1391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en-GB"/>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 id="2147483679" r:id="rId21"/>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81" userDrawn="1">
          <p15:clr>
            <a:srgbClr val="A4A3A4"/>
          </p15:clr>
        </p15:guide>
        <p15:guide id="7" orient="horz" pos="1234" userDrawn="1">
          <p15:clr>
            <a:srgbClr val="000000"/>
          </p15:clr>
        </p15:guide>
        <p15:guide id="8" pos="7061"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96" y="149115"/>
            <a:ext cx="1156001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noProof="0"/>
              <a:t>Click to edit Master title style</a:t>
            </a:r>
            <a:endParaRPr lang="en-GB"/>
          </a:p>
        </p:txBody>
      </p:sp>
      <p:sp>
        <p:nvSpPr>
          <p:cNvPr id="1028" name="Rectangle 2"/>
          <p:cNvSpPr>
            <a:spLocks noGrp="1" noChangeArrowheads="1"/>
          </p:cNvSpPr>
          <p:nvPr>
            <p:ph type="body" idx="1"/>
          </p:nvPr>
        </p:nvSpPr>
        <p:spPr bwMode="auto">
          <a:xfrm>
            <a:off x="986095" y="1960079"/>
            <a:ext cx="10222987"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a:p>
            <a:pPr lvl="5"/>
            <a:r>
              <a:rPr lang="en-GB" noProof="0"/>
              <a:t>6 level</a:t>
            </a:r>
            <a:endParaRPr lang="en-GB"/>
          </a:p>
          <a:p>
            <a:pPr lvl="6"/>
            <a:r>
              <a:rPr lang="en-GB" noProof="0"/>
              <a:t>7 level</a:t>
            </a:r>
            <a:endParaRPr lang="en-GB"/>
          </a:p>
          <a:p>
            <a:pPr lvl="7"/>
            <a:r>
              <a:rPr lang="en-GB" noProof="0"/>
              <a:t>8 level</a:t>
            </a:r>
            <a:endParaRPr lang="en-GB"/>
          </a:p>
          <a:p>
            <a:pPr lvl="8"/>
            <a:r>
              <a:rPr lang="en-GB" noProof="0"/>
              <a:t>9 level</a:t>
            </a:r>
            <a:endParaRPr lang="en-GB"/>
          </a:p>
        </p:txBody>
      </p:sp>
      <p:pic>
        <p:nvPicPr>
          <p:cNvPr id="1547672090" name="SecondaryLogo_sort"/>
          <p:cNvPicPr>
            <a:picLocks noChangeAspect="1"/>
          </p:cNvPicPr>
          <p:nvPr/>
        </p:nvPicPr>
        <p:blipFill>
          <a:blip r:embed="rId22"/>
          <a:stretch>
            <a:fillRect/>
          </a:stretch>
        </p:blipFill>
        <p:spPr>
          <a:xfrm>
            <a:off x="10208659" y="5997600"/>
            <a:ext cx="1658669" cy="558000"/>
          </a:xfrm>
          <a:prstGeom prst="rect">
            <a:avLst/>
          </a:prstGeom>
        </p:spPr>
      </p:pic>
      <p:sp>
        <p:nvSpPr>
          <p:cNvPr id="23" name="Black Rectangle"/>
          <p:cNvSpPr/>
          <p:nvPr userDrawn="1"/>
        </p:nvSpPr>
        <p:spPr>
          <a:xfrm>
            <a:off x="989698" y="1663088"/>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19"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tx1"/>
                </a:solidFill>
                <a:latin typeface="+mn-lt"/>
              </a:rPr>
              <a:t>Open University Seminar</a:t>
            </a:r>
          </a:p>
        </p:txBody>
      </p:sp>
      <p:sp>
        <p:nvSpPr>
          <p:cNvPr id="21"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tx1"/>
                </a:solidFill>
                <a:latin typeface="+mn-lt"/>
              </a:rPr>
              <a:t>Gitte Kragh</a:t>
            </a:r>
          </a:p>
        </p:txBody>
      </p:sp>
      <p:sp>
        <p:nvSpPr>
          <p:cNvPr id="27"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tx1"/>
                </a:solidFill>
                <a:latin typeface="+mn-lt"/>
              </a:rPr>
              <a:t>12 October 2021</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tx1"/>
                </a:solidFill>
                <a:latin typeface="+mn-lt"/>
              </a:rPr>
              <a:t>Postdoc</a:t>
            </a:r>
          </a:p>
        </p:txBody>
      </p:sp>
      <p:pic>
        <p:nvPicPr>
          <p:cNvPr id="7" name="Au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02479" y="5999002"/>
            <a:ext cx="557715" cy="558000"/>
          </a:xfrm>
          <a:prstGeom prst="rect">
            <a:avLst/>
          </a:prstGeom>
        </p:spPr>
      </p:pic>
      <p:pic>
        <p:nvPicPr>
          <p:cNvPr id="10" name="Billede stre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074782" y="5997600"/>
            <a:ext cx="71753" cy="558000"/>
          </a:xfrm>
          <a:prstGeom prst="rect">
            <a:avLst/>
          </a:prstGeom>
        </p:spPr>
      </p:pic>
      <p:sp>
        <p:nvSpPr>
          <p:cNvPr id="25"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tx1"/>
                </a:solidFill>
                <a:latin typeface="AU Passata Light" pitchFamily="34" charset="0"/>
              </a:rPr>
              <a:t>Department of Mathematics</a:t>
            </a:r>
          </a:p>
        </p:txBody>
      </p:sp>
      <p:sp>
        <p:nvSpPr>
          <p:cNvPr id="26"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tx1"/>
                </a:solidFill>
                <a:effectLst/>
                <a:latin typeface="AU Passata" pitchFamily="34" charset="0"/>
              </a:rPr>
              <a:t>Aarhus
University</a:t>
            </a:r>
          </a:p>
        </p:txBody>
      </p:sp>
      <p:sp>
        <p:nvSpPr>
          <p:cNvPr id="1030" name="Sidetal"/>
          <p:cNvSpPr>
            <a:spLocks noGrp="1" noChangeArrowheads="1"/>
          </p:cNvSpPr>
          <p:nvPr>
            <p:ph type="sldNum" sz="quarter" idx="4"/>
          </p:nvPr>
        </p:nvSpPr>
        <p:spPr bwMode="auto">
          <a:xfrm>
            <a:off x="11811068" y="6581497"/>
            <a:ext cx="252066" cy="1391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en-GB"/>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81" userDrawn="1">
          <p15:clr>
            <a:srgbClr val="A4A3A4"/>
          </p15:clr>
        </p15:guide>
        <p15:guide id="7" orient="horz" pos="1234" userDrawn="1">
          <p15:clr>
            <a:srgbClr val="000000"/>
          </p15:clr>
        </p15:guide>
        <p15:guide id="8" pos="7061"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ucl.ac.uk/short-courses/search-courses/citizen-science-and-scientific-crowdsourcing-introduction" TargetMode="Externa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ceh.ac.uk/citizen-science-best-practice-guide" TargetMode="Externa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du.dk/en/forskning/forskningsformidling/citizenscience/afviklede-cs-projekter/cs_talent" TargetMode="Externa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1.xml"/><Relationship Id="rId7" Type="http://schemas.openxmlformats.org/officeDocument/2006/relationships/image" Target="../media/image40.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gif"/><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s://www.scivil.be/en/book/communication-citizen-science" TargetMode="External"/><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hyperlink" Target="https://www.scivil.be/en/book/communication-citizen-science" TargetMode="External"/><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7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du.dk/en/forskning/forskningsformidling/citizenscience/afviklede-cs-projekter/cs_talent"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ucl.ac.uk/short-courses/search-courses/citizen-science-and-scientific-crowdsourcing-introductio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A55F1-F20E-4BEA-B2DB-29A16B5AFF32}"/>
              </a:ext>
            </a:extLst>
          </p:cNvPr>
          <p:cNvSpPr>
            <a:spLocks noGrp="1"/>
          </p:cNvSpPr>
          <p:nvPr>
            <p:ph type="body" sz="quarter" idx="10"/>
          </p:nvPr>
        </p:nvSpPr>
        <p:spPr>
          <a:xfrm>
            <a:off x="1109661" y="4734640"/>
            <a:ext cx="5833507" cy="398012"/>
          </a:xfrm>
        </p:spPr>
        <p:txBody>
          <a:bodyPr lIns="91440" tIns="45720" rIns="91440" bIns="45720" anchor="t"/>
          <a:lstStyle/>
          <a:p>
            <a:r>
              <a:rPr lang="it-IT" dirty="0"/>
              <a:t>TIME4CS Training Program 2</a:t>
            </a:r>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800101" y="2985088"/>
            <a:ext cx="6545936" cy="1236133"/>
          </a:xfrm>
        </p:spPr>
        <p:txBody>
          <a:bodyPr lIns="91440" tIns="45720" rIns="91440" bIns="45720" anchor="t"/>
          <a:lstStyle/>
          <a:p>
            <a:r>
              <a:rPr lang="it-IT" dirty="0"/>
              <a:t>Topic Area: </a:t>
            </a:r>
          </a:p>
          <a:p>
            <a:r>
              <a:rPr lang="it-IT" dirty="0"/>
              <a:t>Education &amp; Awareness</a:t>
            </a:r>
          </a:p>
        </p:txBody>
      </p:sp>
    </p:spTree>
    <p:extLst>
      <p:ext uri="{BB962C8B-B14F-4D97-AF65-F5344CB8AC3E}">
        <p14:creationId xmlns:p14="http://schemas.microsoft.com/office/powerpoint/2010/main" val="1847781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16CC19-3B93-484C-6D6C-145A6B3B72A3}"/>
              </a:ext>
            </a:extLst>
          </p:cNvPr>
          <p:cNvPicPr>
            <a:picLocks noChangeAspect="1"/>
          </p:cNvPicPr>
          <p:nvPr/>
        </p:nvPicPr>
        <p:blipFill>
          <a:blip r:embed="rId3"/>
          <a:stretch>
            <a:fillRect/>
          </a:stretch>
        </p:blipFill>
        <p:spPr>
          <a:xfrm>
            <a:off x="-1" y="881675"/>
            <a:ext cx="12129073" cy="5976325"/>
          </a:xfrm>
          <a:prstGeom prst="rect">
            <a:avLst/>
          </a:prstGeom>
        </p:spPr>
      </p:pic>
      <p:sp>
        <p:nvSpPr>
          <p:cNvPr id="2" name="Pladsholder til tekst 1">
            <a:extLst>
              <a:ext uri="{FF2B5EF4-FFF2-40B4-BE49-F238E27FC236}">
                <a16:creationId xmlns:a16="http://schemas.microsoft.com/office/drawing/2014/main" id="{AD67D1A5-C5B5-394B-210E-7D8AB6D44938}"/>
              </a:ext>
            </a:extLst>
          </p:cNvPr>
          <p:cNvSpPr>
            <a:spLocks noGrp="1"/>
          </p:cNvSpPr>
          <p:nvPr>
            <p:ph type="body" sz="quarter" idx="10"/>
          </p:nvPr>
        </p:nvSpPr>
        <p:spPr/>
        <p:txBody>
          <a:bodyPr lIns="91440" tIns="45720" rIns="91440" bIns="45720" anchor="t"/>
          <a:lstStyle/>
          <a:p>
            <a:r>
              <a:rPr lang="da-DK" dirty="0"/>
              <a:t>EU-</a:t>
            </a:r>
            <a:r>
              <a:rPr lang="da-DK" dirty="0" err="1"/>
              <a:t>citizen.science</a:t>
            </a:r>
            <a:endParaRPr lang="da-DK" dirty="0"/>
          </a:p>
        </p:txBody>
      </p:sp>
      <p:sp>
        <p:nvSpPr>
          <p:cNvPr id="8" name="Oval 7">
            <a:extLst>
              <a:ext uri="{FF2B5EF4-FFF2-40B4-BE49-F238E27FC236}">
                <a16:creationId xmlns:a16="http://schemas.microsoft.com/office/drawing/2014/main" id="{97BE86E2-9889-4356-1DB8-2E682300C892}"/>
              </a:ext>
            </a:extLst>
          </p:cNvPr>
          <p:cNvSpPr/>
          <p:nvPr/>
        </p:nvSpPr>
        <p:spPr>
          <a:xfrm>
            <a:off x="3896659" y="1021976"/>
            <a:ext cx="735106" cy="41237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Oval 8">
            <a:extLst>
              <a:ext uri="{FF2B5EF4-FFF2-40B4-BE49-F238E27FC236}">
                <a16:creationId xmlns:a16="http://schemas.microsoft.com/office/drawing/2014/main" id="{C53705AE-19D0-85EB-8AB7-42DEEFD296A4}"/>
              </a:ext>
            </a:extLst>
          </p:cNvPr>
          <p:cNvSpPr/>
          <p:nvPr/>
        </p:nvSpPr>
        <p:spPr>
          <a:xfrm>
            <a:off x="2172446" y="3429001"/>
            <a:ext cx="1335741" cy="407894"/>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Oval 11">
            <a:extLst>
              <a:ext uri="{FF2B5EF4-FFF2-40B4-BE49-F238E27FC236}">
                <a16:creationId xmlns:a16="http://schemas.microsoft.com/office/drawing/2014/main" id="{249888AB-A08A-6C20-4636-F909A57BD272}"/>
              </a:ext>
            </a:extLst>
          </p:cNvPr>
          <p:cNvSpPr/>
          <p:nvPr/>
        </p:nvSpPr>
        <p:spPr>
          <a:xfrm>
            <a:off x="3677023" y="3387310"/>
            <a:ext cx="1107141" cy="49141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Picture 13">
            <a:extLst>
              <a:ext uri="{FF2B5EF4-FFF2-40B4-BE49-F238E27FC236}">
                <a16:creationId xmlns:a16="http://schemas.microsoft.com/office/drawing/2014/main" id="{0E4FF403-FE55-4B8D-F853-AB4D019EEBBB}"/>
              </a:ext>
            </a:extLst>
          </p:cNvPr>
          <p:cNvPicPr>
            <a:picLocks noChangeAspect="1"/>
          </p:cNvPicPr>
          <p:nvPr/>
        </p:nvPicPr>
        <p:blipFill>
          <a:blip r:embed="rId4"/>
          <a:stretch>
            <a:fillRect/>
          </a:stretch>
        </p:blipFill>
        <p:spPr>
          <a:xfrm>
            <a:off x="8645763" y="0"/>
            <a:ext cx="3546238" cy="3251200"/>
          </a:xfrm>
          <a:prstGeom prst="rect">
            <a:avLst/>
          </a:prstGeom>
        </p:spPr>
      </p:pic>
      <p:pic>
        <p:nvPicPr>
          <p:cNvPr id="16" name="Picture 15">
            <a:extLst>
              <a:ext uri="{FF2B5EF4-FFF2-40B4-BE49-F238E27FC236}">
                <a16:creationId xmlns:a16="http://schemas.microsoft.com/office/drawing/2014/main" id="{BF2E5BCE-3747-E954-5345-0417F1EC7F2F}"/>
              </a:ext>
            </a:extLst>
          </p:cNvPr>
          <p:cNvPicPr>
            <a:picLocks noChangeAspect="1"/>
          </p:cNvPicPr>
          <p:nvPr/>
        </p:nvPicPr>
        <p:blipFill>
          <a:blip r:embed="rId5"/>
          <a:stretch>
            <a:fillRect/>
          </a:stretch>
        </p:blipFill>
        <p:spPr>
          <a:xfrm>
            <a:off x="6882063" y="3871726"/>
            <a:ext cx="5331427" cy="2986274"/>
          </a:xfrm>
          <a:prstGeom prst="rect">
            <a:avLst/>
          </a:prstGeom>
        </p:spPr>
      </p:pic>
      <p:cxnSp>
        <p:nvCxnSpPr>
          <p:cNvPr id="18" name="Straight Arrow Connector 17">
            <a:extLst>
              <a:ext uri="{FF2B5EF4-FFF2-40B4-BE49-F238E27FC236}">
                <a16:creationId xmlns:a16="http://schemas.microsoft.com/office/drawing/2014/main" id="{63196C74-0182-F98D-7038-1069B3449150}"/>
              </a:ext>
            </a:extLst>
          </p:cNvPr>
          <p:cNvCxnSpPr>
            <a:stCxn id="8" idx="7"/>
          </p:cNvCxnSpPr>
          <p:nvPr/>
        </p:nvCxnSpPr>
        <p:spPr>
          <a:xfrm flipV="1">
            <a:off x="4524111" y="881675"/>
            <a:ext cx="4172304" cy="20069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A3ACBB-09B3-2191-63CF-1AD1CF51F04A}"/>
              </a:ext>
            </a:extLst>
          </p:cNvPr>
          <p:cNvCxnSpPr>
            <a:cxnSpLocks/>
            <a:stCxn id="12" idx="5"/>
          </p:cNvCxnSpPr>
          <p:nvPr/>
        </p:nvCxnSpPr>
        <p:spPr>
          <a:xfrm>
            <a:off x="4622027" y="3806762"/>
            <a:ext cx="2340908" cy="95364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229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3750F3-AAEA-559F-CB7E-2A99A86977EC}"/>
              </a:ext>
            </a:extLst>
          </p:cNvPr>
          <p:cNvSpPr/>
          <p:nvPr/>
        </p:nvSpPr>
        <p:spPr>
          <a:xfrm>
            <a:off x="508000" y="6153293"/>
            <a:ext cx="11262322" cy="433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AD67D1A5-C5B5-394B-210E-7D8AB6D44938}"/>
              </a:ext>
            </a:extLst>
          </p:cNvPr>
          <p:cNvSpPr>
            <a:spLocks noGrp="1"/>
          </p:cNvSpPr>
          <p:nvPr>
            <p:ph type="body" sz="quarter" idx="10"/>
          </p:nvPr>
        </p:nvSpPr>
        <p:spPr/>
        <p:txBody>
          <a:bodyPr lIns="91440" tIns="45720" rIns="91440" bIns="45720" anchor="t"/>
          <a:lstStyle/>
          <a:p>
            <a:r>
              <a:rPr lang="da-DK" dirty="0"/>
              <a:t>EU-</a:t>
            </a:r>
            <a:r>
              <a:rPr lang="da-DK" dirty="0" err="1"/>
              <a:t>citizen.science</a:t>
            </a:r>
            <a:r>
              <a:rPr lang="da-DK" dirty="0"/>
              <a:t> MOOC </a:t>
            </a:r>
            <a:r>
              <a:rPr lang="da-DK" dirty="0" err="1"/>
              <a:t>example</a:t>
            </a:r>
            <a:endParaRPr lang="da-DK" dirty="0"/>
          </a:p>
        </p:txBody>
      </p:sp>
      <p:pic>
        <p:nvPicPr>
          <p:cNvPr id="4" name="Picture 3">
            <a:extLst>
              <a:ext uri="{FF2B5EF4-FFF2-40B4-BE49-F238E27FC236}">
                <a16:creationId xmlns:a16="http://schemas.microsoft.com/office/drawing/2014/main" id="{6D2B379A-605C-4597-F505-F25AE1525CDC}"/>
              </a:ext>
            </a:extLst>
          </p:cNvPr>
          <p:cNvPicPr>
            <a:picLocks noChangeAspect="1"/>
          </p:cNvPicPr>
          <p:nvPr/>
        </p:nvPicPr>
        <p:blipFill>
          <a:blip r:embed="rId3"/>
          <a:stretch>
            <a:fillRect/>
          </a:stretch>
        </p:blipFill>
        <p:spPr>
          <a:xfrm>
            <a:off x="0" y="1080578"/>
            <a:ext cx="7637313" cy="4873812"/>
          </a:xfrm>
          <a:prstGeom prst="rect">
            <a:avLst/>
          </a:prstGeom>
        </p:spPr>
      </p:pic>
      <p:pic>
        <p:nvPicPr>
          <p:cNvPr id="8" name="Picture 7">
            <a:extLst>
              <a:ext uri="{FF2B5EF4-FFF2-40B4-BE49-F238E27FC236}">
                <a16:creationId xmlns:a16="http://schemas.microsoft.com/office/drawing/2014/main" id="{04BB472A-CC88-D3D6-EDC1-742846275CB0}"/>
              </a:ext>
            </a:extLst>
          </p:cNvPr>
          <p:cNvPicPr>
            <a:picLocks noChangeAspect="1"/>
          </p:cNvPicPr>
          <p:nvPr/>
        </p:nvPicPr>
        <p:blipFill>
          <a:blip r:embed="rId4"/>
          <a:stretch>
            <a:fillRect/>
          </a:stretch>
        </p:blipFill>
        <p:spPr>
          <a:xfrm>
            <a:off x="7220208" y="1153458"/>
            <a:ext cx="4971792" cy="5704541"/>
          </a:xfrm>
          <a:prstGeom prst="rect">
            <a:avLst/>
          </a:prstGeom>
        </p:spPr>
      </p:pic>
    </p:spTree>
    <p:extLst>
      <p:ext uri="{BB962C8B-B14F-4D97-AF65-F5344CB8AC3E}">
        <p14:creationId xmlns:p14="http://schemas.microsoft.com/office/powerpoint/2010/main" val="874441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1BAA0D-8602-F453-BE6A-E4539195AF5E}"/>
              </a:ext>
            </a:extLst>
          </p:cNvPr>
          <p:cNvPicPr>
            <a:picLocks noChangeAspect="1"/>
          </p:cNvPicPr>
          <p:nvPr/>
        </p:nvPicPr>
        <p:blipFill>
          <a:blip r:embed="rId2"/>
          <a:stretch>
            <a:fillRect/>
          </a:stretch>
        </p:blipFill>
        <p:spPr>
          <a:xfrm>
            <a:off x="6986841" y="4177553"/>
            <a:ext cx="5110506" cy="2611884"/>
          </a:xfrm>
          <a:prstGeom prst="rect">
            <a:avLst/>
          </a:prstGeom>
        </p:spPr>
      </p:pic>
      <p:sp>
        <p:nvSpPr>
          <p:cNvPr id="5" name="Text Placeholder 4">
            <a:extLst>
              <a:ext uri="{FF2B5EF4-FFF2-40B4-BE49-F238E27FC236}">
                <a16:creationId xmlns:a16="http://schemas.microsoft.com/office/drawing/2014/main" id="{2E714B45-E1A1-8252-7062-6505794C9FDE}"/>
              </a:ext>
            </a:extLst>
          </p:cNvPr>
          <p:cNvSpPr>
            <a:spLocks noGrp="1"/>
          </p:cNvSpPr>
          <p:nvPr>
            <p:ph type="body" sz="quarter" idx="12"/>
          </p:nvPr>
        </p:nvSpPr>
        <p:spPr>
          <a:xfrm>
            <a:off x="508000" y="2006756"/>
            <a:ext cx="11589346" cy="3657600"/>
          </a:xfrm>
        </p:spPr>
        <p:txBody>
          <a:bodyPr/>
          <a:lstStyle/>
          <a:p>
            <a:r>
              <a:rPr lang="en-US" sz="2400" b="1"/>
              <a:t>CS volunteers</a:t>
            </a:r>
            <a:r>
              <a:rPr lang="en-US" sz="2400" b="1" dirty="0"/>
              <a:t>’ top motivations:</a:t>
            </a:r>
          </a:p>
          <a:p>
            <a:pPr marL="342900" indent="-342900">
              <a:buFont typeface="Arial" panose="020B0604020202020204" pitchFamily="34" charset="0"/>
              <a:buChar char="•"/>
            </a:pPr>
            <a:r>
              <a:rPr lang="da-DK" dirty="0" err="1"/>
              <a:t>Contributing</a:t>
            </a:r>
            <a:r>
              <a:rPr lang="da-DK" dirty="0"/>
              <a:t> to science &amp; </a:t>
            </a:r>
            <a:r>
              <a:rPr lang="da-DK" dirty="0" err="1"/>
              <a:t>Interest</a:t>
            </a:r>
            <a:r>
              <a:rPr lang="da-DK" dirty="0"/>
              <a:t> in / </a:t>
            </a:r>
            <a:r>
              <a:rPr lang="da-DK" dirty="0" err="1"/>
              <a:t>concern</a:t>
            </a:r>
            <a:r>
              <a:rPr lang="da-DK" dirty="0"/>
              <a:t> </a:t>
            </a:r>
            <a:r>
              <a:rPr lang="da-DK" dirty="0" err="1"/>
              <a:t>about</a:t>
            </a:r>
            <a:r>
              <a:rPr lang="da-DK" dirty="0"/>
              <a:t> </a:t>
            </a:r>
            <a:r>
              <a:rPr lang="da-DK" dirty="0" err="1"/>
              <a:t>project</a:t>
            </a:r>
            <a:r>
              <a:rPr lang="da-DK" dirty="0"/>
              <a:t> </a:t>
            </a:r>
            <a:r>
              <a:rPr lang="da-DK" dirty="0" err="1"/>
              <a:t>topic</a:t>
            </a:r>
            <a:r>
              <a:rPr lang="da-DK" dirty="0"/>
              <a:t> (Values)</a:t>
            </a:r>
          </a:p>
          <a:p>
            <a:pPr marL="342900" indent="-342900">
              <a:buFont typeface="Arial" panose="020B0604020202020204" pitchFamily="34" charset="0"/>
              <a:buChar char="•"/>
            </a:pPr>
            <a:r>
              <a:rPr lang="da-DK" b="1" dirty="0"/>
              <a:t>Learning </a:t>
            </a:r>
            <a:r>
              <a:rPr lang="da-DK" b="1" dirty="0" err="1"/>
              <a:t>something</a:t>
            </a:r>
            <a:r>
              <a:rPr lang="da-DK" b="1" dirty="0"/>
              <a:t> new </a:t>
            </a:r>
            <a:r>
              <a:rPr lang="da-DK" dirty="0"/>
              <a:t>(</a:t>
            </a:r>
            <a:r>
              <a:rPr lang="da-DK" dirty="0" err="1"/>
              <a:t>Understanding</a:t>
            </a:r>
            <a:r>
              <a:rPr lang="da-DK" dirty="0"/>
              <a:t>)← </a:t>
            </a:r>
            <a:r>
              <a:rPr lang="da-DK" i="1" dirty="0" err="1"/>
              <a:t>this</a:t>
            </a:r>
            <a:r>
              <a:rPr lang="da-DK" i="1" dirty="0"/>
              <a:t> is </a:t>
            </a:r>
            <a:r>
              <a:rPr lang="da-DK" i="1" dirty="0" err="1"/>
              <a:t>why</a:t>
            </a:r>
            <a:r>
              <a:rPr lang="da-DK" i="1" dirty="0"/>
              <a:t> </a:t>
            </a:r>
            <a:r>
              <a:rPr lang="da-DK" i="1" dirty="0" err="1"/>
              <a:t>your</a:t>
            </a:r>
            <a:r>
              <a:rPr lang="da-DK" i="1" dirty="0"/>
              <a:t> </a:t>
            </a:r>
            <a:r>
              <a:rPr lang="da-DK" i="1" dirty="0" err="1"/>
              <a:t>focus</a:t>
            </a:r>
            <a:r>
              <a:rPr lang="da-DK" i="1" dirty="0"/>
              <a:t> on </a:t>
            </a:r>
            <a:r>
              <a:rPr lang="da-DK" i="1" dirty="0" err="1"/>
              <a:t>volunteer</a:t>
            </a:r>
            <a:r>
              <a:rPr lang="da-DK" i="1" dirty="0"/>
              <a:t> </a:t>
            </a:r>
            <a:r>
              <a:rPr lang="da-DK" i="1" dirty="0" err="1"/>
              <a:t>training</a:t>
            </a:r>
            <a:r>
              <a:rPr lang="da-DK" i="1" dirty="0"/>
              <a:t> is </a:t>
            </a:r>
            <a:r>
              <a:rPr lang="da-DK" i="1" dirty="0" err="1"/>
              <a:t>important</a:t>
            </a:r>
            <a:r>
              <a:rPr lang="da-DK" i="1" dirty="0"/>
              <a:t>!</a:t>
            </a:r>
          </a:p>
          <a:p>
            <a:endParaRPr lang="da-DK" dirty="0"/>
          </a:p>
          <a:p>
            <a:r>
              <a:rPr lang="da-DK" sz="2400" b="1" dirty="0"/>
              <a:t>Training </a:t>
            </a:r>
            <a:r>
              <a:rPr lang="da-DK" sz="2400" b="1" dirty="0" err="1"/>
              <a:t>volunteers</a:t>
            </a:r>
            <a:endParaRPr lang="da-DK" sz="2400" b="1" dirty="0"/>
          </a:p>
          <a:p>
            <a:pPr marL="342900" indent="-342900">
              <a:buFont typeface="Arial" panose="020B0604020202020204" pitchFamily="34" charset="0"/>
              <a:buChar char="•"/>
            </a:pPr>
            <a:r>
              <a:rPr lang="da-DK" dirty="0" err="1"/>
              <a:t>Know</a:t>
            </a:r>
            <a:r>
              <a:rPr lang="da-DK" dirty="0"/>
              <a:t> </a:t>
            </a:r>
            <a:r>
              <a:rPr lang="da-DK" dirty="0" err="1"/>
              <a:t>your</a:t>
            </a:r>
            <a:r>
              <a:rPr lang="da-DK" dirty="0"/>
              <a:t> </a:t>
            </a:r>
            <a:r>
              <a:rPr lang="da-DK" dirty="0" err="1"/>
              <a:t>volunteers</a:t>
            </a:r>
            <a:r>
              <a:rPr lang="da-DK" dirty="0"/>
              <a:t> to </a:t>
            </a:r>
            <a:r>
              <a:rPr lang="da-DK" dirty="0" err="1"/>
              <a:t>know</a:t>
            </a:r>
            <a:r>
              <a:rPr lang="da-DK" dirty="0"/>
              <a:t> </a:t>
            </a:r>
            <a:r>
              <a:rPr lang="da-DK" dirty="0" err="1"/>
              <a:t>which</a:t>
            </a:r>
            <a:r>
              <a:rPr lang="da-DK" dirty="0"/>
              <a:t> formats </a:t>
            </a:r>
            <a:r>
              <a:rPr lang="da-DK" dirty="0" err="1"/>
              <a:t>will</a:t>
            </a:r>
            <a:r>
              <a:rPr lang="da-DK" dirty="0"/>
              <a:t> </a:t>
            </a:r>
            <a:r>
              <a:rPr lang="da-DK" dirty="0" err="1"/>
              <a:t>work</a:t>
            </a:r>
            <a:r>
              <a:rPr lang="da-DK" dirty="0"/>
              <a:t> for </a:t>
            </a:r>
            <a:r>
              <a:rPr lang="da-DK" dirty="0" err="1"/>
              <a:t>them</a:t>
            </a:r>
            <a:endParaRPr lang="da-DK" dirty="0"/>
          </a:p>
          <a:p>
            <a:pPr marL="342900" indent="-342900">
              <a:buFont typeface="Arial" panose="020B0604020202020204" pitchFamily="34" charset="0"/>
              <a:buChar char="•"/>
            </a:pPr>
            <a:r>
              <a:rPr lang="da-DK" dirty="0"/>
              <a:t>Lots of </a:t>
            </a:r>
            <a:r>
              <a:rPr lang="da-DK" dirty="0" err="1"/>
              <a:t>different</a:t>
            </a:r>
            <a:r>
              <a:rPr lang="da-DK" dirty="0"/>
              <a:t> formats! Good to offer more </a:t>
            </a:r>
            <a:r>
              <a:rPr lang="da-DK" dirty="0" err="1"/>
              <a:t>than</a:t>
            </a:r>
            <a:r>
              <a:rPr lang="da-DK" dirty="0"/>
              <a:t> </a:t>
            </a:r>
            <a:r>
              <a:rPr lang="da-DK" dirty="0" err="1"/>
              <a:t>one</a:t>
            </a:r>
            <a:endParaRPr lang="da-DK" dirty="0"/>
          </a:p>
          <a:p>
            <a:pPr marL="342900" indent="-342900">
              <a:buFont typeface="Arial" panose="020B0604020202020204" pitchFamily="34" charset="0"/>
              <a:buChar char="•"/>
            </a:pPr>
            <a:r>
              <a:rPr lang="da-DK" dirty="0" err="1"/>
              <a:t>Volunteers</a:t>
            </a:r>
            <a:r>
              <a:rPr lang="da-DK" dirty="0"/>
              <a:t> </a:t>
            </a:r>
            <a:r>
              <a:rPr lang="da-DK" dirty="0" err="1"/>
              <a:t>can</a:t>
            </a:r>
            <a:r>
              <a:rPr lang="da-DK" dirty="0"/>
              <a:t> </a:t>
            </a:r>
            <a:r>
              <a:rPr lang="da-DK" dirty="0" err="1"/>
              <a:t>train</a:t>
            </a:r>
            <a:r>
              <a:rPr lang="da-DK" dirty="0"/>
              <a:t>/guide </a:t>
            </a:r>
            <a:r>
              <a:rPr lang="da-DK" dirty="0" err="1"/>
              <a:t>other</a:t>
            </a:r>
            <a:r>
              <a:rPr lang="da-DK" dirty="0"/>
              <a:t> </a:t>
            </a:r>
            <a:r>
              <a:rPr lang="da-DK" dirty="0" err="1"/>
              <a:t>volunteers</a:t>
            </a:r>
            <a:br>
              <a:rPr lang="da-DK" dirty="0"/>
            </a:br>
            <a:r>
              <a:rPr lang="da-DK" dirty="0"/>
              <a:t>(</a:t>
            </a:r>
            <a:r>
              <a:rPr lang="da-DK" dirty="0" err="1"/>
              <a:t>also</a:t>
            </a:r>
            <a:r>
              <a:rPr lang="da-DK" dirty="0"/>
              <a:t> an </a:t>
            </a:r>
            <a:r>
              <a:rPr lang="da-DK" dirty="0" err="1"/>
              <a:t>important</a:t>
            </a:r>
            <a:r>
              <a:rPr lang="da-DK" dirty="0"/>
              <a:t> motivation for </a:t>
            </a:r>
            <a:r>
              <a:rPr lang="da-DK" dirty="0" err="1"/>
              <a:t>some</a:t>
            </a:r>
            <a:r>
              <a:rPr lang="da-DK" dirty="0"/>
              <a:t>: </a:t>
            </a:r>
            <a:br>
              <a:rPr lang="da-DK" dirty="0"/>
            </a:br>
            <a:r>
              <a:rPr lang="da-DK" dirty="0"/>
              <a:t>to </a:t>
            </a:r>
            <a:r>
              <a:rPr lang="da-DK" dirty="0" err="1"/>
              <a:t>use</a:t>
            </a:r>
            <a:r>
              <a:rPr lang="da-DK" dirty="0"/>
              <a:t> </a:t>
            </a:r>
            <a:r>
              <a:rPr lang="da-DK" dirty="0" err="1"/>
              <a:t>their</a:t>
            </a:r>
            <a:r>
              <a:rPr lang="da-DK" dirty="0"/>
              <a:t> </a:t>
            </a:r>
            <a:r>
              <a:rPr lang="da-DK" dirty="0" err="1"/>
              <a:t>current</a:t>
            </a:r>
            <a:r>
              <a:rPr lang="da-DK" dirty="0"/>
              <a:t> </a:t>
            </a:r>
            <a:r>
              <a:rPr lang="da-DK" dirty="0" err="1"/>
              <a:t>skills</a:t>
            </a:r>
            <a:r>
              <a:rPr lang="da-DK" dirty="0"/>
              <a:t> to </a:t>
            </a:r>
            <a:r>
              <a:rPr lang="da-DK" dirty="0" err="1"/>
              <a:t>help</a:t>
            </a:r>
            <a:r>
              <a:rPr lang="da-DK" dirty="0"/>
              <a:t> </a:t>
            </a:r>
            <a:r>
              <a:rPr lang="da-DK" dirty="0" err="1"/>
              <a:t>others</a:t>
            </a:r>
            <a:br>
              <a:rPr lang="da-DK" dirty="0"/>
            </a:br>
            <a:r>
              <a:rPr lang="da-DK" dirty="0"/>
              <a:t>and </a:t>
            </a:r>
            <a:r>
              <a:rPr lang="da-DK" dirty="0" err="1"/>
              <a:t>thereby</a:t>
            </a:r>
            <a:r>
              <a:rPr lang="da-DK" dirty="0"/>
              <a:t> </a:t>
            </a:r>
            <a:r>
              <a:rPr lang="da-DK" dirty="0" err="1"/>
              <a:t>also</a:t>
            </a:r>
            <a:r>
              <a:rPr lang="da-DK" dirty="0"/>
              <a:t> the </a:t>
            </a:r>
            <a:r>
              <a:rPr lang="da-DK" dirty="0" err="1"/>
              <a:t>project</a:t>
            </a:r>
            <a:r>
              <a:rPr lang="da-DK" dirty="0"/>
              <a:t>)</a:t>
            </a:r>
          </a:p>
        </p:txBody>
      </p:sp>
      <p:sp>
        <p:nvSpPr>
          <p:cNvPr id="4" name="Text Placeholder 3">
            <a:extLst>
              <a:ext uri="{FF2B5EF4-FFF2-40B4-BE49-F238E27FC236}">
                <a16:creationId xmlns:a16="http://schemas.microsoft.com/office/drawing/2014/main" id="{F66109E2-95FA-23CC-494A-ED250CB90D1B}"/>
              </a:ext>
            </a:extLst>
          </p:cNvPr>
          <p:cNvSpPr>
            <a:spLocks noGrp="1"/>
          </p:cNvSpPr>
          <p:nvPr>
            <p:ph type="body" sz="quarter" idx="11"/>
          </p:nvPr>
        </p:nvSpPr>
        <p:spPr>
          <a:xfrm>
            <a:off x="610940" y="1287878"/>
            <a:ext cx="10963275" cy="422275"/>
          </a:xfrm>
        </p:spPr>
        <p:txBody>
          <a:bodyPr/>
          <a:lstStyle/>
          <a:p>
            <a:r>
              <a:rPr lang="en-US" dirty="0"/>
              <a:t>Why should people engage with you or your project?</a:t>
            </a:r>
            <a:endParaRPr lang="da-DK" dirty="0"/>
          </a:p>
        </p:txBody>
      </p:sp>
      <p:sp>
        <p:nvSpPr>
          <p:cNvPr id="3" name="Text Placeholder 2">
            <a:extLst>
              <a:ext uri="{FF2B5EF4-FFF2-40B4-BE49-F238E27FC236}">
                <a16:creationId xmlns:a16="http://schemas.microsoft.com/office/drawing/2014/main" id="{E1B4F115-1015-A55D-3E77-41ED55BCE273}"/>
              </a:ext>
            </a:extLst>
          </p:cNvPr>
          <p:cNvSpPr>
            <a:spLocks noGrp="1"/>
          </p:cNvSpPr>
          <p:nvPr>
            <p:ph type="body" sz="quarter" idx="10"/>
          </p:nvPr>
        </p:nvSpPr>
        <p:spPr/>
        <p:txBody>
          <a:bodyPr/>
          <a:lstStyle/>
          <a:p>
            <a:r>
              <a:rPr lang="en-US" dirty="0"/>
              <a:t>Training and Awareness-raising: Outreach</a:t>
            </a:r>
            <a:endParaRPr lang="da-DK" dirty="0"/>
          </a:p>
        </p:txBody>
      </p:sp>
      <p:cxnSp>
        <p:nvCxnSpPr>
          <p:cNvPr id="7" name="Straight Arrow Connector 6">
            <a:extLst>
              <a:ext uri="{FF2B5EF4-FFF2-40B4-BE49-F238E27FC236}">
                <a16:creationId xmlns:a16="http://schemas.microsoft.com/office/drawing/2014/main" id="{EADB2627-5AC3-46F9-B454-71174574D2D3}"/>
              </a:ext>
            </a:extLst>
          </p:cNvPr>
          <p:cNvCxnSpPr>
            <a:cxnSpLocks/>
          </p:cNvCxnSpPr>
          <p:nvPr/>
        </p:nvCxnSpPr>
        <p:spPr>
          <a:xfrm flipH="1">
            <a:off x="2184400" y="4832350"/>
            <a:ext cx="8623300" cy="292100"/>
          </a:xfrm>
          <a:prstGeom prst="straightConnector1">
            <a:avLst/>
          </a:prstGeom>
          <a:ln w="28575">
            <a:solidFill>
              <a:srgbClr val="85B90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696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9DAA46-2E04-EFAE-FDAC-AF7ED968CE84}"/>
              </a:ext>
            </a:extLst>
          </p:cNvPr>
          <p:cNvSpPr>
            <a:spLocks noGrp="1"/>
          </p:cNvSpPr>
          <p:nvPr>
            <p:ph type="body" sz="quarter" idx="10"/>
          </p:nvPr>
        </p:nvSpPr>
        <p:spPr/>
        <p:txBody>
          <a:bodyPr/>
          <a:lstStyle/>
          <a:p>
            <a:r>
              <a:rPr lang="en-US" dirty="0"/>
              <a:t>Awareness-raising</a:t>
            </a:r>
            <a:endParaRPr lang="da-DK" dirty="0"/>
          </a:p>
        </p:txBody>
      </p:sp>
      <p:pic>
        <p:nvPicPr>
          <p:cNvPr id="5" name="Picture 4" descr="A group of girls standing near water&#10;&#10;Description automatically generated">
            <a:extLst>
              <a:ext uri="{FF2B5EF4-FFF2-40B4-BE49-F238E27FC236}">
                <a16:creationId xmlns:a16="http://schemas.microsoft.com/office/drawing/2014/main" id="{1D88CE33-7840-4BE5-1E13-D8C04524DD67}"/>
              </a:ext>
            </a:extLst>
          </p:cNvPr>
          <p:cNvPicPr>
            <a:picLocks noChangeAspect="1"/>
          </p:cNvPicPr>
          <p:nvPr/>
        </p:nvPicPr>
        <p:blipFill>
          <a:blip r:embed="rId2"/>
          <a:stretch>
            <a:fillRect/>
          </a:stretch>
        </p:blipFill>
        <p:spPr>
          <a:xfrm rot="5400000">
            <a:off x="6191250" y="857250"/>
            <a:ext cx="6858000" cy="5143500"/>
          </a:xfrm>
          <a:prstGeom prst="rect">
            <a:avLst/>
          </a:prstGeom>
        </p:spPr>
      </p:pic>
      <p:pic>
        <p:nvPicPr>
          <p:cNvPr id="6" name="Billede 4">
            <a:extLst>
              <a:ext uri="{FF2B5EF4-FFF2-40B4-BE49-F238E27FC236}">
                <a16:creationId xmlns:a16="http://schemas.microsoft.com/office/drawing/2014/main" id="{3645D2AB-410A-0701-85AD-E3EF6233C0BE}"/>
              </a:ext>
            </a:extLst>
          </p:cNvPr>
          <p:cNvPicPr>
            <a:picLocks noChangeAspect="1"/>
          </p:cNvPicPr>
          <p:nvPr/>
        </p:nvPicPr>
        <p:blipFill>
          <a:blip r:embed="rId3"/>
          <a:stretch>
            <a:fillRect/>
          </a:stretch>
        </p:blipFill>
        <p:spPr>
          <a:xfrm>
            <a:off x="0" y="1183493"/>
            <a:ext cx="6985000" cy="5674507"/>
          </a:xfrm>
          <a:prstGeom prst="rect">
            <a:avLst/>
          </a:prstGeom>
        </p:spPr>
      </p:pic>
      <p:pic>
        <p:nvPicPr>
          <p:cNvPr id="8" name="Picture 7">
            <a:extLst>
              <a:ext uri="{FF2B5EF4-FFF2-40B4-BE49-F238E27FC236}">
                <a16:creationId xmlns:a16="http://schemas.microsoft.com/office/drawing/2014/main" id="{3A4BCC95-F192-68B8-5972-893FF8A5DDE1}"/>
              </a:ext>
            </a:extLst>
          </p:cNvPr>
          <p:cNvPicPr>
            <a:picLocks noChangeAspect="1"/>
          </p:cNvPicPr>
          <p:nvPr/>
        </p:nvPicPr>
        <p:blipFill rotWithShape="1">
          <a:blip r:embed="rId4"/>
          <a:srcRect l="69092" t="44028" r="380" b="3003"/>
          <a:stretch/>
        </p:blipFill>
        <p:spPr>
          <a:xfrm>
            <a:off x="6813014" y="4700783"/>
            <a:ext cx="1215303" cy="2157217"/>
          </a:xfrm>
          <a:prstGeom prst="rect">
            <a:avLst/>
          </a:prstGeom>
        </p:spPr>
      </p:pic>
    </p:spTree>
    <p:extLst>
      <p:ext uri="{BB962C8B-B14F-4D97-AF65-F5344CB8AC3E}">
        <p14:creationId xmlns:p14="http://schemas.microsoft.com/office/powerpoint/2010/main" val="3610120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75E2497-8E32-B85E-F06A-09F1CA83C7E1}"/>
              </a:ext>
            </a:extLst>
          </p:cNvPr>
          <p:cNvSpPr>
            <a:spLocks noGrp="1"/>
          </p:cNvSpPr>
          <p:nvPr>
            <p:ph type="body" sz="quarter" idx="16"/>
          </p:nvPr>
        </p:nvSpPr>
        <p:spPr>
          <a:xfrm>
            <a:off x="6307422" y="1492160"/>
            <a:ext cx="5218768" cy="3657600"/>
          </a:xfrm>
        </p:spPr>
        <p:txBody>
          <a:bodyPr/>
          <a:lstStyle/>
          <a:p>
            <a:r>
              <a:rPr lang="en-US" b="1" dirty="0"/>
              <a:t>Awareness-raising (/recruiting)</a:t>
            </a:r>
          </a:p>
          <a:p>
            <a:pPr marL="285750" indent="-285750">
              <a:buFont typeface="Arial" panose="020B0604020202020204" pitchFamily="34" charset="0"/>
              <a:buChar char="•"/>
            </a:pPr>
            <a:r>
              <a:rPr lang="en-US" dirty="0"/>
              <a:t>Open days, festivals, science cafés</a:t>
            </a:r>
          </a:p>
          <a:p>
            <a:pPr marL="285750" indent="-285750">
              <a:buFont typeface="Arial" panose="020B0604020202020204" pitchFamily="34" charset="0"/>
              <a:buChar char="•"/>
            </a:pPr>
            <a:r>
              <a:rPr lang="da-DK" dirty="0" err="1"/>
              <a:t>Competitions</a:t>
            </a:r>
            <a:r>
              <a:rPr lang="da-DK" dirty="0"/>
              <a:t> &amp; </a:t>
            </a:r>
            <a:r>
              <a:rPr lang="da-DK" dirty="0" err="1"/>
              <a:t>challenges</a:t>
            </a:r>
            <a:endParaRPr lang="da-DK" dirty="0"/>
          </a:p>
          <a:p>
            <a:pPr marL="285750" indent="-285750">
              <a:buFont typeface="Arial" panose="020B0604020202020204" pitchFamily="34" charset="0"/>
              <a:buChar char="•"/>
            </a:pPr>
            <a:endParaRPr lang="en-US" dirty="0"/>
          </a:p>
          <a:p>
            <a:r>
              <a:rPr lang="en-US" b="1" dirty="0"/>
              <a:t>Training of volunteers (/recruit &amp; retain)</a:t>
            </a:r>
          </a:p>
          <a:p>
            <a:pPr marL="285750" indent="-285750">
              <a:buFont typeface="Arial" panose="020B0604020202020204" pitchFamily="34" charset="0"/>
              <a:buChar char="•"/>
            </a:pPr>
            <a:r>
              <a:rPr lang="da-DK" dirty="0" err="1"/>
              <a:t>Hands-on</a:t>
            </a:r>
            <a:r>
              <a:rPr lang="da-DK" dirty="0"/>
              <a:t> </a:t>
            </a:r>
            <a:r>
              <a:rPr lang="da-DK" dirty="0" err="1"/>
              <a:t>activities</a:t>
            </a:r>
            <a:endParaRPr lang="da-DK" dirty="0"/>
          </a:p>
          <a:p>
            <a:pPr marL="285750" indent="-285750">
              <a:buFont typeface="Arial" panose="020B0604020202020204" pitchFamily="34" charset="0"/>
              <a:buChar char="•"/>
            </a:pPr>
            <a:r>
              <a:rPr lang="da-DK" dirty="0"/>
              <a:t>More practical </a:t>
            </a:r>
            <a:r>
              <a:rPr lang="da-DK" dirty="0" err="1"/>
              <a:t>than</a:t>
            </a:r>
            <a:r>
              <a:rPr lang="da-DK" dirty="0"/>
              <a:t> </a:t>
            </a:r>
            <a:r>
              <a:rPr lang="da-DK" dirty="0" err="1"/>
              <a:t>theoretical</a:t>
            </a:r>
            <a:endParaRPr lang="da-DK" dirty="0"/>
          </a:p>
          <a:p>
            <a:pPr marL="285750" indent="-285750">
              <a:buFont typeface="Arial" panose="020B0604020202020204" pitchFamily="34" charset="0"/>
              <a:buChar char="•"/>
            </a:pPr>
            <a:r>
              <a:rPr lang="da-DK" dirty="0" err="1"/>
              <a:t>Think</a:t>
            </a:r>
            <a:r>
              <a:rPr lang="da-DK" dirty="0"/>
              <a:t> </a:t>
            </a:r>
            <a:r>
              <a:rPr lang="da-DK" dirty="0" err="1"/>
              <a:t>about</a:t>
            </a:r>
            <a:r>
              <a:rPr lang="da-DK" dirty="0"/>
              <a:t> the social </a:t>
            </a:r>
            <a:r>
              <a:rPr lang="da-DK" dirty="0" err="1"/>
              <a:t>aspects</a:t>
            </a:r>
            <a:endParaRPr lang="da-DK" dirty="0"/>
          </a:p>
          <a:p>
            <a:pPr marL="285750" indent="-285750">
              <a:buFont typeface="Arial" panose="020B0604020202020204" pitchFamily="34" charset="0"/>
              <a:buChar char="•"/>
            </a:pPr>
            <a:r>
              <a:rPr lang="da-DK" b="1" dirty="0">
                <a:solidFill>
                  <a:srgbClr val="FAA001"/>
                </a:solidFill>
              </a:rPr>
              <a:t>Make it </a:t>
            </a:r>
            <a:r>
              <a:rPr lang="da-DK" b="1" dirty="0" err="1">
                <a:solidFill>
                  <a:srgbClr val="FAA001"/>
                </a:solidFill>
              </a:rPr>
              <a:t>fun</a:t>
            </a:r>
            <a:r>
              <a:rPr lang="da-DK" b="1" dirty="0">
                <a:solidFill>
                  <a:srgbClr val="FAA001"/>
                </a:solidFill>
              </a:rPr>
              <a:t>!</a:t>
            </a:r>
          </a:p>
        </p:txBody>
      </p:sp>
      <p:sp>
        <p:nvSpPr>
          <p:cNvPr id="7" name="Text Placeholder 6">
            <a:extLst>
              <a:ext uri="{FF2B5EF4-FFF2-40B4-BE49-F238E27FC236}">
                <a16:creationId xmlns:a16="http://schemas.microsoft.com/office/drawing/2014/main" id="{52C9A82D-CAA3-39A0-0D6D-708A08DA9919}"/>
              </a:ext>
            </a:extLst>
          </p:cNvPr>
          <p:cNvSpPr>
            <a:spLocks noGrp="1"/>
          </p:cNvSpPr>
          <p:nvPr>
            <p:ph type="body" sz="quarter" idx="12"/>
          </p:nvPr>
        </p:nvSpPr>
        <p:spPr>
          <a:xfrm>
            <a:off x="611189" y="1492160"/>
            <a:ext cx="5218768" cy="3657600"/>
          </a:xfrm>
        </p:spPr>
        <p:txBody>
          <a:bodyPr/>
          <a:lstStyle/>
          <a:p>
            <a:pPr marL="285750" indent="-285750">
              <a:buFont typeface="Arial" panose="020B0604020202020204" pitchFamily="34" charset="0"/>
              <a:buChar char="•"/>
            </a:pPr>
            <a:r>
              <a:rPr lang="en-US" dirty="0"/>
              <a:t>Curriculum-based, e.g. courses</a:t>
            </a:r>
          </a:p>
          <a:p>
            <a:pPr marL="285750" indent="-285750">
              <a:buFont typeface="Arial" panose="020B0604020202020204" pitchFamily="34" charset="0"/>
              <a:buChar char="•"/>
            </a:pPr>
            <a:r>
              <a:rPr lang="en-US" dirty="0"/>
              <a:t>Capacity-building, e.g. seminars and workshops</a:t>
            </a:r>
          </a:p>
          <a:p>
            <a:pPr marL="285750" indent="-285750">
              <a:buFont typeface="Arial" panose="020B0604020202020204" pitchFamily="34" charset="0"/>
              <a:buChar char="•"/>
            </a:pPr>
            <a:r>
              <a:rPr lang="en-US" dirty="0"/>
              <a:t>Informal mutual learning, e.g. peer-groups, mailing lists, Working Groups, e.g. European Citizen Science Association working groups</a:t>
            </a:r>
            <a:endParaRPr lang="da-DK" dirty="0"/>
          </a:p>
        </p:txBody>
      </p:sp>
      <p:sp>
        <p:nvSpPr>
          <p:cNvPr id="5" name="Text Placeholder 4">
            <a:extLst>
              <a:ext uri="{FF2B5EF4-FFF2-40B4-BE49-F238E27FC236}">
                <a16:creationId xmlns:a16="http://schemas.microsoft.com/office/drawing/2014/main" id="{AB572AAB-E06F-9E63-0BEE-E5A3EB02BAF6}"/>
              </a:ext>
            </a:extLst>
          </p:cNvPr>
          <p:cNvSpPr>
            <a:spLocks noGrp="1"/>
          </p:cNvSpPr>
          <p:nvPr>
            <p:ph type="body" sz="quarter" idx="10"/>
          </p:nvPr>
        </p:nvSpPr>
        <p:spPr/>
        <p:txBody>
          <a:bodyPr/>
          <a:lstStyle/>
          <a:p>
            <a:r>
              <a:rPr lang="en-US" dirty="0"/>
              <a:t>Training and Awareness-raising</a:t>
            </a:r>
            <a:endParaRPr lang="da-DK" dirty="0"/>
          </a:p>
        </p:txBody>
      </p:sp>
      <p:sp>
        <p:nvSpPr>
          <p:cNvPr id="6" name="Text Placeholder 5">
            <a:extLst>
              <a:ext uri="{FF2B5EF4-FFF2-40B4-BE49-F238E27FC236}">
                <a16:creationId xmlns:a16="http://schemas.microsoft.com/office/drawing/2014/main" id="{C5DF8C4E-6D40-C0EB-EC0D-A5E473DD8A89}"/>
              </a:ext>
            </a:extLst>
          </p:cNvPr>
          <p:cNvSpPr>
            <a:spLocks noGrp="1"/>
          </p:cNvSpPr>
          <p:nvPr>
            <p:ph type="body" sz="quarter" idx="11"/>
          </p:nvPr>
        </p:nvSpPr>
        <p:spPr>
          <a:xfrm>
            <a:off x="610941" y="1092460"/>
            <a:ext cx="5219016" cy="422275"/>
          </a:xfrm>
        </p:spPr>
        <p:txBody>
          <a:bodyPr/>
          <a:lstStyle/>
          <a:p>
            <a:r>
              <a:rPr lang="en-US" dirty="0" err="1"/>
              <a:t>Inreach</a:t>
            </a:r>
            <a:r>
              <a:rPr lang="en-US" dirty="0"/>
              <a:t> (staff &amp; students)</a:t>
            </a:r>
            <a:endParaRPr lang="da-DK" dirty="0"/>
          </a:p>
        </p:txBody>
      </p:sp>
      <p:sp>
        <p:nvSpPr>
          <p:cNvPr id="8" name="Text Placeholder 7">
            <a:extLst>
              <a:ext uri="{FF2B5EF4-FFF2-40B4-BE49-F238E27FC236}">
                <a16:creationId xmlns:a16="http://schemas.microsoft.com/office/drawing/2014/main" id="{0250625C-03E4-6494-8212-EA6AA07C34DA}"/>
              </a:ext>
            </a:extLst>
          </p:cNvPr>
          <p:cNvSpPr>
            <a:spLocks noGrp="1"/>
          </p:cNvSpPr>
          <p:nvPr>
            <p:ph type="body" sz="quarter" idx="15"/>
          </p:nvPr>
        </p:nvSpPr>
        <p:spPr>
          <a:xfrm>
            <a:off x="6307422" y="1082411"/>
            <a:ext cx="5222875" cy="422275"/>
          </a:xfrm>
        </p:spPr>
        <p:txBody>
          <a:bodyPr/>
          <a:lstStyle/>
          <a:p>
            <a:r>
              <a:rPr lang="en-US" dirty="0"/>
              <a:t>Outreach (‘the public’)</a:t>
            </a:r>
            <a:endParaRPr lang="da-DK" dirty="0"/>
          </a:p>
        </p:txBody>
      </p:sp>
      <p:pic>
        <p:nvPicPr>
          <p:cNvPr id="10" name="Picture 8" descr="European Citizen Science Association (ECSA) – Engage with us">
            <a:extLst>
              <a:ext uri="{FF2B5EF4-FFF2-40B4-BE49-F238E27FC236}">
                <a16:creationId xmlns:a16="http://schemas.microsoft.com/office/drawing/2014/main" id="{54FE5D14-A9E7-05BA-86CD-30D4DDFDD7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63" t="22442" r="5352" b="28541"/>
          <a:stretch/>
        </p:blipFill>
        <p:spPr bwMode="auto">
          <a:xfrm>
            <a:off x="114674" y="4195241"/>
            <a:ext cx="2095500" cy="422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E154D16-8734-5544-94B6-E86D4915383E}"/>
              </a:ext>
            </a:extLst>
          </p:cNvPr>
          <p:cNvPicPr>
            <a:picLocks noChangeAspect="1"/>
          </p:cNvPicPr>
          <p:nvPr/>
        </p:nvPicPr>
        <p:blipFill>
          <a:blip r:embed="rId3"/>
          <a:stretch>
            <a:fillRect/>
          </a:stretch>
        </p:blipFill>
        <p:spPr>
          <a:xfrm>
            <a:off x="2254907" y="4195241"/>
            <a:ext cx="3556000" cy="2203359"/>
          </a:xfrm>
          <a:prstGeom prst="rect">
            <a:avLst/>
          </a:prstGeom>
        </p:spPr>
      </p:pic>
      <p:pic>
        <p:nvPicPr>
          <p:cNvPr id="12" name="Picture 11" descr="A group of people standing in the grass&#10;&#10;Description automatically generated">
            <a:extLst>
              <a:ext uri="{FF2B5EF4-FFF2-40B4-BE49-F238E27FC236}">
                <a16:creationId xmlns:a16="http://schemas.microsoft.com/office/drawing/2014/main" id="{4B126B37-6BE8-4883-C082-17B8CF7D57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6600" y="4933950"/>
            <a:ext cx="2565399" cy="1924050"/>
          </a:xfrm>
          <a:prstGeom prst="rect">
            <a:avLst/>
          </a:prstGeom>
        </p:spPr>
      </p:pic>
      <p:pic>
        <p:nvPicPr>
          <p:cNvPr id="13" name="Picture 12">
            <a:extLst>
              <a:ext uri="{FF2B5EF4-FFF2-40B4-BE49-F238E27FC236}">
                <a16:creationId xmlns:a16="http://schemas.microsoft.com/office/drawing/2014/main" id="{A680566A-77B0-236F-7D47-6723026213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9535" y="5092521"/>
            <a:ext cx="2777065" cy="1765479"/>
          </a:xfrm>
          <a:prstGeom prst="rect">
            <a:avLst/>
          </a:prstGeom>
        </p:spPr>
      </p:pic>
    </p:spTree>
    <p:extLst>
      <p:ext uri="{BB962C8B-B14F-4D97-AF65-F5344CB8AC3E}">
        <p14:creationId xmlns:p14="http://schemas.microsoft.com/office/powerpoint/2010/main" val="1986046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244069-2B72-326E-B2DF-6AF5A60315E7}"/>
              </a:ext>
            </a:extLst>
          </p:cNvPr>
          <p:cNvSpPr>
            <a:spLocks noGrp="1"/>
          </p:cNvSpPr>
          <p:nvPr>
            <p:ph type="body" sz="quarter" idx="12"/>
          </p:nvPr>
        </p:nvSpPr>
        <p:spPr>
          <a:xfrm>
            <a:off x="1110218" y="2596066"/>
            <a:ext cx="5120315" cy="2306134"/>
          </a:xfrm>
        </p:spPr>
        <p:txBody>
          <a:bodyPr/>
          <a:lstStyle/>
          <a:p>
            <a:r>
              <a:rPr lang="en-US" dirty="0"/>
              <a:t>Setting up training sessions for researchers </a:t>
            </a:r>
            <a:r>
              <a:rPr lang="en-US"/>
              <a:t>and others</a:t>
            </a:r>
            <a:endParaRPr lang="en-US" dirty="0"/>
          </a:p>
        </p:txBody>
      </p:sp>
      <p:sp>
        <p:nvSpPr>
          <p:cNvPr id="7" name="Text Placeholder 2">
            <a:extLst>
              <a:ext uri="{FF2B5EF4-FFF2-40B4-BE49-F238E27FC236}">
                <a16:creationId xmlns:a16="http://schemas.microsoft.com/office/drawing/2014/main" id="{A42919BD-6519-6F87-33A4-D6FC094196DF}"/>
              </a:ext>
            </a:extLst>
          </p:cNvPr>
          <p:cNvSpPr>
            <a:spLocks noGrp="1"/>
          </p:cNvSpPr>
          <p:nvPr>
            <p:ph type="body" sz="quarter" idx="10"/>
          </p:nvPr>
        </p:nvSpPr>
        <p:spPr>
          <a:xfrm>
            <a:off x="1110218" y="5053204"/>
            <a:ext cx="3935915" cy="398012"/>
          </a:xfrm>
        </p:spPr>
        <p:txBody>
          <a:bodyPr/>
          <a:lstStyle/>
          <a:p>
            <a:r>
              <a:rPr lang="en-US"/>
              <a:t>Training Module </a:t>
            </a:r>
            <a:r>
              <a:rPr lang="en-US" dirty="0"/>
              <a:t>2.1.2</a:t>
            </a:r>
            <a:endParaRPr lang="da-DK" dirty="0"/>
          </a:p>
        </p:txBody>
      </p:sp>
    </p:spTree>
    <p:extLst>
      <p:ext uri="{BB962C8B-B14F-4D97-AF65-F5344CB8AC3E}">
        <p14:creationId xmlns:p14="http://schemas.microsoft.com/office/powerpoint/2010/main" val="1985625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F010934-8DBD-43D9-9027-653EDD8D130E}"/>
              </a:ext>
            </a:extLst>
          </p:cNvPr>
          <p:cNvSpPr>
            <a:spLocks noGrp="1"/>
          </p:cNvSpPr>
          <p:nvPr>
            <p:ph type="body" sz="quarter" idx="12"/>
          </p:nvPr>
        </p:nvSpPr>
        <p:spPr>
          <a:xfrm>
            <a:off x="610940" y="1976438"/>
            <a:ext cx="10963275" cy="3657600"/>
          </a:xfrm>
        </p:spPr>
        <p:txBody>
          <a:bodyPr/>
          <a:lstStyle/>
          <a:p>
            <a:r>
              <a:rPr lang="en-US" sz="2400" b="1" dirty="0"/>
              <a:t>Audiences and stakeholders</a:t>
            </a:r>
          </a:p>
          <a:p>
            <a:pPr marL="285750" indent="-285750">
              <a:buFont typeface="Arial" panose="020B0604020202020204" pitchFamily="34" charset="0"/>
              <a:buChar char="•"/>
            </a:pPr>
            <a:r>
              <a:rPr lang="en-US" dirty="0"/>
              <a:t>Who and when could or should someone be interested or impacted by your training, or have an influence on your planned training?</a:t>
            </a:r>
          </a:p>
          <a:p>
            <a:endParaRPr lang="en-US" dirty="0"/>
          </a:p>
          <a:p>
            <a:r>
              <a:rPr lang="en-US" sz="2400" b="1" dirty="0"/>
              <a:t>Content differs based on your training target audience</a:t>
            </a:r>
          </a:p>
          <a:p>
            <a:pPr marL="285750" indent="-285750">
              <a:buFont typeface="Arial" panose="020B0604020202020204" pitchFamily="34" charset="0"/>
              <a:buChar char="•"/>
            </a:pPr>
            <a:r>
              <a:rPr lang="en-US" dirty="0"/>
              <a:t>Researchers, other staff, or students</a:t>
            </a:r>
          </a:p>
          <a:p>
            <a:endParaRPr lang="en-US" dirty="0"/>
          </a:p>
          <a:p>
            <a:r>
              <a:rPr lang="en-US" sz="2400" b="1" dirty="0"/>
              <a:t>The Train-the-Trainer concept</a:t>
            </a:r>
          </a:p>
          <a:p>
            <a:pPr marL="285750" indent="-285750">
              <a:buFont typeface="Arial" panose="020B0604020202020204" pitchFamily="34" charset="0"/>
              <a:buChar char="•"/>
            </a:pPr>
            <a:r>
              <a:rPr lang="en-US" dirty="0"/>
              <a:t>Enabling more people to conduct trainings will enable more people to be trained </a:t>
            </a:r>
            <a:endParaRPr lang="da-DK" dirty="0"/>
          </a:p>
        </p:txBody>
      </p:sp>
      <p:sp>
        <p:nvSpPr>
          <p:cNvPr id="5" name="Text Placeholder 4">
            <a:extLst>
              <a:ext uri="{FF2B5EF4-FFF2-40B4-BE49-F238E27FC236}">
                <a16:creationId xmlns:a16="http://schemas.microsoft.com/office/drawing/2014/main" id="{0FCCC4FA-708B-D0CA-F648-A4A29A814EA0}"/>
              </a:ext>
            </a:extLst>
          </p:cNvPr>
          <p:cNvSpPr>
            <a:spLocks noGrp="1"/>
          </p:cNvSpPr>
          <p:nvPr>
            <p:ph type="body" sz="quarter" idx="11"/>
          </p:nvPr>
        </p:nvSpPr>
        <p:spPr>
          <a:xfrm>
            <a:off x="610692" y="1257560"/>
            <a:ext cx="10963275" cy="422275"/>
          </a:xfrm>
        </p:spPr>
        <p:txBody>
          <a:bodyPr/>
          <a:lstStyle/>
          <a:p>
            <a:r>
              <a:rPr lang="en-US" dirty="0"/>
              <a:t>Things to consider</a:t>
            </a:r>
            <a:endParaRPr lang="da-DK" dirty="0"/>
          </a:p>
        </p:txBody>
      </p:sp>
      <p:sp>
        <p:nvSpPr>
          <p:cNvPr id="4" name="Text Placeholder 3">
            <a:extLst>
              <a:ext uri="{FF2B5EF4-FFF2-40B4-BE49-F238E27FC236}">
                <a16:creationId xmlns:a16="http://schemas.microsoft.com/office/drawing/2014/main" id="{0DC0FB8B-D135-A577-4D3D-95EEC84BD0CF}"/>
              </a:ext>
            </a:extLst>
          </p:cNvPr>
          <p:cNvSpPr>
            <a:spLocks noGrp="1"/>
          </p:cNvSpPr>
          <p:nvPr>
            <p:ph type="body" sz="quarter" idx="10"/>
          </p:nvPr>
        </p:nvSpPr>
        <p:spPr/>
        <p:txBody>
          <a:bodyPr/>
          <a:lstStyle/>
          <a:p>
            <a:r>
              <a:rPr lang="en-US" dirty="0"/>
              <a:t>Setting up training for staff in RPOs</a:t>
            </a:r>
            <a:endParaRPr lang="da-DK" dirty="0"/>
          </a:p>
        </p:txBody>
      </p:sp>
    </p:spTree>
    <p:extLst>
      <p:ext uri="{BB962C8B-B14F-4D97-AF65-F5344CB8AC3E}">
        <p14:creationId xmlns:p14="http://schemas.microsoft.com/office/powerpoint/2010/main" val="3043234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Core Team, Audience, Stakeholders for training</a:t>
            </a:r>
          </a:p>
        </p:txBody>
      </p:sp>
      <p:sp>
        <p:nvSpPr>
          <p:cNvPr id="2" name="Oval 1">
            <a:extLst>
              <a:ext uri="{FF2B5EF4-FFF2-40B4-BE49-F238E27FC236}">
                <a16:creationId xmlns:a16="http://schemas.microsoft.com/office/drawing/2014/main" id="{03CF698C-BB88-496B-A98C-3CFF0E3105EF}"/>
              </a:ext>
            </a:extLst>
          </p:cNvPr>
          <p:cNvSpPr/>
          <p:nvPr/>
        </p:nvSpPr>
        <p:spPr>
          <a:xfrm>
            <a:off x="1587500" y="2870200"/>
            <a:ext cx="1638300" cy="1524000"/>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48235"/>
                </a:solidFill>
              </a:rPr>
              <a:t>Core Team (you)</a:t>
            </a:r>
            <a:endParaRPr lang="da-DK" b="1" dirty="0">
              <a:solidFill>
                <a:srgbClr val="548235"/>
              </a:solidFill>
            </a:endParaRPr>
          </a:p>
        </p:txBody>
      </p:sp>
      <p:sp>
        <p:nvSpPr>
          <p:cNvPr id="6" name="Oval 5">
            <a:extLst>
              <a:ext uri="{FF2B5EF4-FFF2-40B4-BE49-F238E27FC236}">
                <a16:creationId xmlns:a16="http://schemas.microsoft.com/office/drawing/2014/main" id="{0692353B-155C-4693-856E-B208AB1CF1C7}"/>
              </a:ext>
            </a:extLst>
          </p:cNvPr>
          <p:cNvSpPr/>
          <p:nvPr/>
        </p:nvSpPr>
        <p:spPr>
          <a:xfrm>
            <a:off x="1420812" y="2139950"/>
            <a:ext cx="4114800" cy="2984500"/>
          </a:xfrm>
          <a:prstGeom prst="ellipse">
            <a:avLst/>
          </a:prstGeom>
          <a:no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rgbClr val="548235"/>
                </a:solidFill>
              </a:rPr>
              <a:t>Audience</a:t>
            </a:r>
          </a:p>
          <a:p>
            <a:pPr algn="r"/>
            <a:r>
              <a:rPr lang="en-US" sz="1600" i="1" dirty="0">
                <a:solidFill>
                  <a:srgbClr val="548235"/>
                </a:solidFill>
              </a:rPr>
              <a:t>Training</a:t>
            </a:r>
          </a:p>
          <a:p>
            <a:pPr algn="r"/>
            <a:r>
              <a:rPr lang="en-US" sz="1600" i="1" dirty="0">
                <a:solidFill>
                  <a:srgbClr val="548235"/>
                </a:solidFill>
              </a:rPr>
              <a:t>Participants</a:t>
            </a:r>
          </a:p>
          <a:p>
            <a:pPr algn="r"/>
            <a:r>
              <a:rPr lang="en-US" sz="1600" i="1" dirty="0">
                <a:solidFill>
                  <a:srgbClr val="548235"/>
                </a:solidFill>
              </a:rPr>
              <a:t>(within (staff/</a:t>
            </a:r>
            <a:br>
              <a:rPr lang="en-US" sz="1600" i="1" dirty="0">
                <a:solidFill>
                  <a:srgbClr val="548235"/>
                </a:solidFill>
              </a:rPr>
            </a:br>
            <a:r>
              <a:rPr lang="en-US" sz="1600" i="1" dirty="0">
                <a:solidFill>
                  <a:srgbClr val="548235"/>
                </a:solidFill>
              </a:rPr>
              <a:t>students) or </a:t>
            </a:r>
            <a:br>
              <a:rPr lang="en-US" sz="1600" i="1" dirty="0">
                <a:solidFill>
                  <a:srgbClr val="548235"/>
                </a:solidFill>
              </a:rPr>
            </a:br>
            <a:r>
              <a:rPr lang="en-US" sz="1600" i="1" dirty="0">
                <a:solidFill>
                  <a:srgbClr val="548235"/>
                </a:solidFill>
              </a:rPr>
              <a:t>outside </a:t>
            </a:r>
            <a:br>
              <a:rPr lang="en-US" sz="1600" i="1" dirty="0">
                <a:solidFill>
                  <a:srgbClr val="548235"/>
                </a:solidFill>
              </a:rPr>
            </a:br>
            <a:r>
              <a:rPr lang="en-US" sz="1600" i="1" dirty="0">
                <a:solidFill>
                  <a:srgbClr val="548235"/>
                </a:solidFill>
              </a:rPr>
              <a:t>(volunteers) RPO)</a:t>
            </a:r>
            <a:endParaRPr lang="da-DK" sz="1600" i="1" dirty="0">
              <a:solidFill>
                <a:srgbClr val="548235"/>
              </a:solidFill>
            </a:endParaRPr>
          </a:p>
        </p:txBody>
      </p:sp>
      <p:sp>
        <p:nvSpPr>
          <p:cNvPr id="7" name="Oval 6">
            <a:extLst>
              <a:ext uri="{FF2B5EF4-FFF2-40B4-BE49-F238E27FC236}">
                <a16:creationId xmlns:a16="http://schemas.microsoft.com/office/drawing/2014/main" id="{8349018B-6FCA-463D-8227-7838F4FC299F}"/>
              </a:ext>
            </a:extLst>
          </p:cNvPr>
          <p:cNvSpPr/>
          <p:nvPr/>
        </p:nvSpPr>
        <p:spPr>
          <a:xfrm>
            <a:off x="1230312" y="1641475"/>
            <a:ext cx="7761288" cy="3981450"/>
          </a:xfrm>
          <a:prstGeom prst="ellipse">
            <a:avLst/>
          </a:pr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a:solidFill>
                  <a:srgbClr val="548235"/>
                </a:solidFill>
              </a:rPr>
              <a:t>Stakeholders</a:t>
            </a:r>
          </a:p>
          <a:p>
            <a:pPr algn="r"/>
            <a:r>
              <a:rPr lang="en-US" sz="1600" i="1">
                <a:solidFill>
                  <a:srgbClr val="548235"/>
                </a:solidFill>
              </a:rPr>
              <a:t>Interest, influence,</a:t>
            </a:r>
          </a:p>
          <a:p>
            <a:pPr algn="r"/>
            <a:r>
              <a:rPr lang="en-US" sz="1600" i="1">
                <a:solidFill>
                  <a:srgbClr val="548235"/>
                </a:solidFill>
              </a:rPr>
              <a:t>impact, involvement</a:t>
            </a:r>
            <a:endParaRPr lang="da-DK" sz="1600" i="1">
              <a:solidFill>
                <a:srgbClr val="548235"/>
              </a:solidFill>
            </a:endParaRPr>
          </a:p>
        </p:txBody>
      </p:sp>
    </p:spTree>
    <p:extLst>
      <p:ext uri="{BB962C8B-B14F-4D97-AF65-F5344CB8AC3E}">
        <p14:creationId xmlns:p14="http://schemas.microsoft.com/office/powerpoint/2010/main" val="3473108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Core Team, Audience, Stakeholders for training</a:t>
            </a:r>
          </a:p>
        </p:txBody>
      </p:sp>
      <p:sp>
        <p:nvSpPr>
          <p:cNvPr id="7" name="Oval 6">
            <a:extLst>
              <a:ext uri="{FF2B5EF4-FFF2-40B4-BE49-F238E27FC236}">
                <a16:creationId xmlns:a16="http://schemas.microsoft.com/office/drawing/2014/main" id="{8349018B-6FCA-463D-8227-7838F4FC299F}"/>
              </a:ext>
            </a:extLst>
          </p:cNvPr>
          <p:cNvSpPr/>
          <p:nvPr/>
        </p:nvSpPr>
        <p:spPr>
          <a:xfrm>
            <a:off x="1230312" y="1641475"/>
            <a:ext cx="7761288" cy="3981450"/>
          </a:xfrm>
          <a:prstGeom prst="ellipse">
            <a:avLst/>
          </a:prstGeom>
          <a:noFill/>
          <a:ln w="38100">
            <a:solidFill>
              <a:srgbClr val="FAA0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a:solidFill>
                  <a:srgbClr val="FAA001"/>
                </a:solidFill>
              </a:rPr>
              <a:t>Stakeholders</a:t>
            </a:r>
          </a:p>
          <a:p>
            <a:pPr algn="r"/>
            <a:r>
              <a:rPr lang="en-US" sz="1600" i="1">
                <a:solidFill>
                  <a:srgbClr val="FAA001"/>
                </a:solidFill>
              </a:rPr>
              <a:t>Interest, influence,</a:t>
            </a:r>
          </a:p>
          <a:p>
            <a:pPr algn="r"/>
            <a:r>
              <a:rPr lang="en-US" sz="1600" i="1">
                <a:solidFill>
                  <a:srgbClr val="FAA001"/>
                </a:solidFill>
              </a:rPr>
              <a:t>impact, involvement</a:t>
            </a:r>
            <a:endParaRPr lang="da-DK" sz="1600" i="1">
              <a:solidFill>
                <a:srgbClr val="FAA001"/>
              </a:solidFill>
            </a:endParaRPr>
          </a:p>
        </p:txBody>
      </p:sp>
      <p:sp>
        <p:nvSpPr>
          <p:cNvPr id="5" name="Oval 4">
            <a:extLst>
              <a:ext uri="{FF2B5EF4-FFF2-40B4-BE49-F238E27FC236}">
                <a16:creationId xmlns:a16="http://schemas.microsoft.com/office/drawing/2014/main" id="{9F2906D8-4A90-D0ED-CC37-18CBCBA106F3}"/>
              </a:ext>
            </a:extLst>
          </p:cNvPr>
          <p:cNvSpPr/>
          <p:nvPr/>
        </p:nvSpPr>
        <p:spPr>
          <a:xfrm>
            <a:off x="1587500" y="2870200"/>
            <a:ext cx="1638300" cy="1524000"/>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48235"/>
                </a:solidFill>
              </a:rPr>
              <a:t>Core Team (you)</a:t>
            </a:r>
            <a:endParaRPr lang="da-DK" b="1" dirty="0">
              <a:solidFill>
                <a:srgbClr val="548235"/>
              </a:solidFill>
            </a:endParaRPr>
          </a:p>
        </p:txBody>
      </p:sp>
      <p:sp>
        <p:nvSpPr>
          <p:cNvPr id="8" name="Oval 7">
            <a:extLst>
              <a:ext uri="{FF2B5EF4-FFF2-40B4-BE49-F238E27FC236}">
                <a16:creationId xmlns:a16="http://schemas.microsoft.com/office/drawing/2014/main" id="{9695B74A-13D8-D365-C5DD-1D24E466ABD2}"/>
              </a:ext>
            </a:extLst>
          </p:cNvPr>
          <p:cNvSpPr/>
          <p:nvPr/>
        </p:nvSpPr>
        <p:spPr>
          <a:xfrm>
            <a:off x="1420812" y="2139950"/>
            <a:ext cx="4114800" cy="2984500"/>
          </a:xfrm>
          <a:prstGeom prst="ellipse">
            <a:avLst/>
          </a:prstGeom>
          <a:no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rgbClr val="548235"/>
                </a:solidFill>
              </a:rPr>
              <a:t>Audience</a:t>
            </a:r>
          </a:p>
          <a:p>
            <a:pPr algn="r"/>
            <a:r>
              <a:rPr lang="en-US" sz="1600" i="1" dirty="0">
                <a:solidFill>
                  <a:srgbClr val="548235"/>
                </a:solidFill>
              </a:rPr>
              <a:t>Training</a:t>
            </a:r>
          </a:p>
          <a:p>
            <a:pPr algn="r"/>
            <a:r>
              <a:rPr lang="en-US" sz="1600" i="1" dirty="0">
                <a:solidFill>
                  <a:srgbClr val="548235"/>
                </a:solidFill>
              </a:rPr>
              <a:t>Participants</a:t>
            </a:r>
          </a:p>
          <a:p>
            <a:pPr algn="r"/>
            <a:r>
              <a:rPr lang="en-US" sz="1600" i="1" dirty="0">
                <a:solidFill>
                  <a:srgbClr val="548235"/>
                </a:solidFill>
              </a:rPr>
              <a:t>(within (staff/</a:t>
            </a:r>
            <a:br>
              <a:rPr lang="en-US" sz="1600" i="1" dirty="0">
                <a:solidFill>
                  <a:srgbClr val="548235"/>
                </a:solidFill>
              </a:rPr>
            </a:br>
            <a:r>
              <a:rPr lang="en-US" sz="1600" i="1" dirty="0">
                <a:solidFill>
                  <a:srgbClr val="548235"/>
                </a:solidFill>
              </a:rPr>
              <a:t>students) or </a:t>
            </a:r>
            <a:br>
              <a:rPr lang="en-US" sz="1600" i="1" dirty="0">
                <a:solidFill>
                  <a:srgbClr val="548235"/>
                </a:solidFill>
              </a:rPr>
            </a:br>
            <a:r>
              <a:rPr lang="en-US" sz="1600" i="1" dirty="0">
                <a:solidFill>
                  <a:srgbClr val="548235"/>
                </a:solidFill>
              </a:rPr>
              <a:t>outside </a:t>
            </a:r>
            <a:br>
              <a:rPr lang="en-US" sz="1600" i="1" dirty="0">
                <a:solidFill>
                  <a:srgbClr val="548235"/>
                </a:solidFill>
              </a:rPr>
            </a:br>
            <a:r>
              <a:rPr lang="en-US" sz="1600" i="1" dirty="0">
                <a:solidFill>
                  <a:srgbClr val="548235"/>
                </a:solidFill>
              </a:rPr>
              <a:t>(volunteers) RPO)</a:t>
            </a:r>
            <a:endParaRPr lang="da-DK" sz="1600" i="1" dirty="0">
              <a:solidFill>
                <a:srgbClr val="548235"/>
              </a:solidFill>
            </a:endParaRPr>
          </a:p>
        </p:txBody>
      </p:sp>
    </p:spTree>
    <p:extLst>
      <p:ext uri="{BB962C8B-B14F-4D97-AF65-F5344CB8AC3E}">
        <p14:creationId xmlns:p14="http://schemas.microsoft.com/office/powerpoint/2010/main" val="2852963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09A4CA-07B6-440A-A9E7-72C7E7FDF939}"/>
              </a:ext>
            </a:extLst>
          </p:cNvPr>
          <p:cNvSpPr>
            <a:spLocks noGrp="1"/>
          </p:cNvSpPr>
          <p:nvPr>
            <p:ph type="body" sz="quarter" idx="12"/>
          </p:nvPr>
        </p:nvSpPr>
        <p:spPr>
          <a:xfrm>
            <a:off x="611188" y="1625600"/>
            <a:ext cx="10963275" cy="4306888"/>
          </a:xfrm>
        </p:spPr>
        <p:txBody>
          <a:bodyPr/>
          <a:lstStyle/>
          <a:p>
            <a:pPr marL="285750" indent="-285750">
              <a:buFont typeface="Wingdings" panose="05000000000000000000" pitchFamily="2" charset="2"/>
              <a:buChar char="Ø"/>
            </a:pPr>
            <a:r>
              <a:rPr lang="it-IT" b="1" dirty="0"/>
              <a:t>Who is/should be involved </a:t>
            </a:r>
            <a:r>
              <a:rPr lang="it-IT" dirty="0"/>
              <a:t>in making the training happen (approval, organising, execution, attendance, etc.)</a:t>
            </a:r>
          </a:p>
          <a:p>
            <a:pPr marL="285750" indent="-285750">
              <a:buFont typeface="Wingdings" panose="05000000000000000000" pitchFamily="2" charset="2"/>
              <a:buChar char="Ø"/>
            </a:pPr>
            <a:r>
              <a:rPr lang="it-IT" b="1" dirty="0"/>
              <a:t>What &amp; how </a:t>
            </a:r>
            <a:r>
              <a:rPr lang="it-IT" dirty="0"/>
              <a:t>do they contribute?</a:t>
            </a:r>
          </a:p>
          <a:p>
            <a:pPr marL="285750" indent="-285750">
              <a:buFont typeface="Wingdings" panose="05000000000000000000" pitchFamily="2" charset="2"/>
              <a:buChar char="Ø"/>
            </a:pPr>
            <a:r>
              <a:rPr lang="it-IT" b="1" dirty="0"/>
              <a:t>What interests </a:t>
            </a:r>
            <a:r>
              <a:rPr lang="it-IT" dirty="0"/>
              <a:t>do the stakeholders have in the training?</a:t>
            </a:r>
          </a:p>
          <a:p>
            <a:pPr marL="285750" indent="-285750">
              <a:buFont typeface="Wingdings" panose="05000000000000000000" pitchFamily="2" charset="2"/>
              <a:buChar char="Ø"/>
            </a:pPr>
            <a:r>
              <a:rPr lang="it-IT" b="1" dirty="0"/>
              <a:t>What influence </a:t>
            </a:r>
            <a:r>
              <a:rPr lang="it-IT" dirty="0"/>
              <a:t>can or do the stakeholders have on the training?</a:t>
            </a:r>
          </a:p>
          <a:p>
            <a:pPr marL="285750" indent="-285750">
              <a:buFont typeface="Wingdings" panose="05000000000000000000" pitchFamily="2" charset="2"/>
              <a:buChar char="Ø"/>
            </a:pPr>
            <a:r>
              <a:rPr lang="it-IT" dirty="0"/>
              <a:t>How may stakeholders be </a:t>
            </a:r>
            <a:r>
              <a:rPr lang="it-IT" b="1" dirty="0"/>
              <a:t>affected or impacted </a:t>
            </a:r>
            <a:r>
              <a:rPr lang="it-IT" dirty="0"/>
              <a:t>by the training?</a:t>
            </a:r>
          </a:p>
          <a:p>
            <a:pPr marL="285750" indent="-285750">
              <a:buFont typeface="Wingdings" panose="05000000000000000000" pitchFamily="2" charset="2"/>
              <a:buChar char="Ø"/>
            </a:pPr>
            <a:r>
              <a:rPr lang="it-IT" b="1" dirty="0"/>
              <a:t>Which stakeholders are essential to involve?</a:t>
            </a:r>
          </a:p>
          <a:p>
            <a:pPr marL="285750" indent="-285750">
              <a:buFont typeface="Wingdings" panose="05000000000000000000" pitchFamily="2" charset="2"/>
              <a:buChar char="Ø"/>
            </a:pPr>
            <a:r>
              <a:rPr lang="it-IT" b="1" dirty="0"/>
              <a:t>At which stage </a:t>
            </a:r>
            <a:r>
              <a:rPr lang="it-IT" dirty="0"/>
              <a:t>do the stakeholders need to be involved?</a:t>
            </a:r>
          </a:p>
          <a:p>
            <a:pPr marL="285750" indent="-285750">
              <a:buFont typeface="Wingdings" panose="05000000000000000000" pitchFamily="2" charset="2"/>
              <a:buChar char="Ø"/>
            </a:pPr>
            <a:endParaRPr lang="it-IT" dirty="0"/>
          </a:p>
          <a:p>
            <a:pPr marL="285750" indent="-285750">
              <a:buFont typeface="Wingdings" panose="05000000000000000000" pitchFamily="2" charset="2"/>
              <a:buChar char="Ø"/>
            </a:pPr>
            <a:r>
              <a:rPr lang="it-IT" dirty="0"/>
              <a:t>Several ways to identify stakeholders</a:t>
            </a:r>
          </a:p>
          <a:p>
            <a:pPr marL="285750" indent="-285750">
              <a:buFont typeface="Wingdings" panose="05000000000000000000" pitchFamily="2" charset="2"/>
              <a:buChar char="Ø"/>
            </a:pPr>
            <a:r>
              <a:rPr lang="it-IT" dirty="0"/>
              <a:t>Several ways to think about their involvement - interest, influence, impact, roles, timing, etc.</a:t>
            </a:r>
          </a:p>
        </p:txBody>
      </p:sp>
      <p:pic>
        <p:nvPicPr>
          <p:cNvPr id="6" name="Picture 5">
            <a:extLst>
              <a:ext uri="{FF2B5EF4-FFF2-40B4-BE49-F238E27FC236}">
                <a16:creationId xmlns:a16="http://schemas.microsoft.com/office/drawing/2014/main" id="{157FF483-0BE2-4B85-92D9-7238B2CFE914}"/>
              </a:ext>
            </a:extLst>
          </p:cNvPr>
          <p:cNvPicPr>
            <a:picLocks noChangeAspect="1"/>
          </p:cNvPicPr>
          <p:nvPr/>
        </p:nvPicPr>
        <p:blipFill rotWithShape="1">
          <a:blip r:embed="rId2"/>
          <a:srcRect l="877" t="10011" r="1"/>
          <a:stretch/>
        </p:blipFill>
        <p:spPr>
          <a:xfrm>
            <a:off x="9639417" y="0"/>
            <a:ext cx="2552583" cy="1373921"/>
          </a:xfrm>
          <a:prstGeom prst="rect">
            <a:avLst/>
          </a:prstGeom>
        </p:spPr>
      </p:pic>
      <p:sp>
        <p:nvSpPr>
          <p:cNvPr id="4" name="Text Placeholder 3">
            <a:extLst>
              <a:ext uri="{FF2B5EF4-FFF2-40B4-BE49-F238E27FC236}">
                <a16:creationId xmlns:a16="http://schemas.microsoft.com/office/drawing/2014/main" id="{E5795BF3-ED5C-4551-BA4F-7188EC37BACB}"/>
              </a:ext>
            </a:extLst>
          </p:cNvPr>
          <p:cNvSpPr>
            <a:spLocks noGrp="1"/>
          </p:cNvSpPr>
          <p:nvPr>
            <p:ph type="body" sz="quarter" idx="11"/>
          </p:nvPr>
        </p:nvSpPr>
        <p:spPr>
          <a:xfrm>
            <a:off x="610940" y="944869"/>
            <a:ext cx="10963275" cy="422275"/>
          </a:xfrm>
        </p:spPr>
        <p:txBody>
          <a:bodyPr/>
          <a:lstStyle/>
          <a:p>
            <a:r>
              <a:rPr lang="it-IT" i="1"/>
              <a:t>Who are your stakeholders? Some initial questions</a:t>
            </a:r>
          </a:p>
        </p:txBody>
      </p:sp>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Stakeholder Analysis</a:t>
            </a:r>
          </a:p>
        </p:txBody>
      </p:sp>
    </p:spTree>
    <p:extLst>
      <p:ext uri="{BB962C8B-B14F-4D97-AF65-F5344CB8AC3E}">
        <p14:creationId xmlns:p14="http://schemas.microsoft.com/office/powerpoint/2010/main" val="93737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86DF4C-FB4C-B6FC-5A66-76C5F7910E08}"/>
              </a:ext>
            </a:extLst>
          </p:cNvPr>
          <p:cNvSpPr>
            <a:spLocks noGrp="1"/>
          </p:cNvSpPr>
          <p:nvPr>
            <p:ph type="body" sz="quarter" idx="12"/>
          </p:nvPr>
        </p:nvSpPr>
        <p:spPr>
          <a:xfrm>
            <a:off x="611188" y="2274888"/>
            <a:ext cx="11089745" cy="3657600"/>
          </a:xfrm>
        </p:spPr>
        <p:txBody>
          <a:bodyPr/>
          <a:lstStyle/>
          <a:p>
            <a:r>
              <a:rPr lang="en-US" sz="2400" b="1" dirty="0"/>
              <a:t>Training Module 2.1: Training and awareness-raising in RPOs </a:t>
            </a:r>
          </a:p>
          <a:p>
            <a:pPr marL="971550" lvl="1" indent="-285750"/>
            <a:r>
              <a:rPr lang="en-US" sz="2000"/>
              <a:t>Training Module 2.1.1: </a:t>
            </a:r>
            <a:r>
              <a:rPr lang="en-US" sz="2000" dirty="0"/>
              <a:t>Strategies for training and raising awareness among researchers, volunteers, and </a:t>
            </a:r>
            <a:r>
              <a:rPr lang="en-US" sz="2000"/>
              <a:t>other stakeholders</a:t>
            </a:r>
            <a:endParaRPr lang="en-US" sz="2000" dirty="0"/>
          </a:p>
          <a:p>
            <a:pPr marL="971550" lvl="1" indent="-285750"/>
            <a:r>
              <a:rPr lang="en-US" sz="2000"/>
              <a:t>Training Module 2.1.2: Setting up training sessions for researchers and others</a:t>
            </a:r>
            <a:endParaRPr lang="en-US" sz="2000" dirty="0"/>
          </a:p>
          <a:p>
            <a:pPr marL="971550" lvl="1" indent="-285750"/>
            <a:r>
              <a:rPr lang="en-US" sz="2000"/>
              <a:t>Training Module 2.1.3: </a:t>
            </a:r>
            <a:r>
              <a:rPr lang="en-US" sz="2000" dirty="0"/>
              <a:t>Interactive session: Design your own </a:t>
            </a:r>
            <a:r>
              <a:rPr lang="en-US" sz="2000"/>
              <a:t>training program</a:t>
            </a:r>
            <a:endParaRPr lang="en-US" sz="2000" dirty="0"/>
          </a:p>
          <a:p>
            <a:pPr marL="285750" indent="-285750"/>
            <a:r>
              <a:rPr lang="en-US" sz="2400" b="1" dirty="0"/>
              <a:t>Training Module 2.2</a:t>
            </a:r>
            <a:r>
              <a:rPr lang="en-US" sz="2400" b="1"/>
              <a:t>: Engaging schools and communities </a:t>
            </a:r>
            <a:endParaRPr lang="en-US" sz="2400" b="1" dirty="0"/>
          </a:p>
          <a:p>
            <a:pPr marL="971550" lvl="1" indent="-285750"/>
            <a:r>
              <a:rPr lang="en-US" sz="2000"/>
              <a:t>Training Module 2.2.1: Involving schools in citizen science engagement </a:t>
            </a:r>
            <a:endParaRPr lang="en-US" sz="2000" dirty="0"/>
          </a:p>
          <a:p>
            <a:pPr marL="971550" lvl="1" indent="-285750"/>
            <a:r>
              <a:rPr lang="da-DK" sz="2000"/>
              <a:t>Training Module 2.2.2: </a:t>
            </a:r>
            <a:r>
              <a:rPr lang="en-US" sz="2000"/>
              <a:t>Effective communication and engagement </a:t>
            </a:r>
            <a:endParaRPr lang="da-DK" sz="2000" dirty="0"/>
          </a:p>
          <a:p>
            <a:pPr marL="971550" lvl="1" indent="-285750"/>
            <a:r>
              <a:rPr lang="da-DK" sz="2000"/>
              <a:t>Training Module 2.2.3: </a:t>
            </a:r>
            <a:r>
              <a:rPr lang="da-DK" sz="2000" dirty="0"/>
              <a:t>Interactive session</a:t>
            </a:r>
            <a:r>
              <a:rPr lang="da-DK" sz="2000"/>
              <a:t>: </a:t>
            </a:r>
            <a:r>
              <a:rPr lang="en-US" sz="2000"/>
              <a:t>Crafting narratives and communication strategies in citizen science</a:t>
            </a:r>
            <a:endParaRPr lang="da-DK" sz="2000" dirty="0"/>
          </a:p>
          <a:p>
            <a:endParaRPr lang="da-DK" b="1" dirty="0"/>
          </a:p>
        </p:txBody>
      </p:sp>
      <p:sp>
        <p:nvSpPr>
          <p:cNvPr id="4" name="Text Placeholder 3">
            <a:extLst>
              <a:ext uri="{FF2B5EF4-FFF2-40B4-BE49-F238E27FC236}">
                <a16:creationId xmlns:a16="http://schemas.microsoft.com/office/drawing/2014/main" id="{F9443721-C70F-9851-91BA-A057C6572B04}"/>
              </a:ext>
            </a:extLst>
          </p:cNvPr>
          <p:cNvSpPr>
            <a:spLocks noGrp="1"/>
          </p:cNvSpPr>
          <p:nvPr>
            <p:ph type="body" sz="quarter" idx="11"/>
          </p:nvPr>
        </p:nvSpPr>
        <p:spPr/>
        <p:txBody>
          <a:bodyPr/>
          <a:lstStyle/>
          <a:p>
            <a:r>
              <a:rPr lang="en-US" dirty="0"/>
              <a:t>Training Program 2</a:t>
            </a:r>
            <a:endParaRPr lang="da-DK" dirty="0"/>
          </a:p>
        </p:txBody>
      </p:sp>
      <p:sp>
        <p:nvSpPr>
          <p:cNvPr id="3" name="Text Placeholder 2">
            <a:extLst>
              <a:ext uri="{FF2B5EF4-FFF2-40B4-BE49-F238E27FC236}">
                <a16:creationId xmlns:a16="http://schemas.microsoft.com/office/drawing/2014/main" id="{5050DF1B-6E6B-E093-4847-689BB09B19BA}"/>
              </a:ext>
            </a:extLst>
          </p:cNvPr>
          <p:cNvSpPr>
            <a:spLocks noGrp="1"/>
          </p:cNvSpPr>
          <p:nvPr>
            <p:ph type="body" sz="quarter" idx="10"/>
          </p:nvPr>
        </p:nvSpPr>
        <p:spPr/>
        <p:txBody>
          <a:bodyPr/>
          <a:lstStyle/>
          <a:p>
            <a:r>
              <a:rPr lang="en-US"/>
              <a:t>Topic </a:t>
            </a:r>
            <a:r>
              <a:rPr lang="en-US" dirty="0"/>
              <a:t>Area: Education &amp; Awareness</a:t>
            </a:r>
            <a:endParaRPr lang="da-DK" dirty="0"/>
          </a:p>
        </p:txBody>
      </p:sp>
    </p:spTree>
    <p:extLst>
      <p:ext uri="{BB962C8B-B14F-4D97-AF65-F5344CB8AC3E}">
        <p14:creationId xmlns:p14="http://schemas.microsoft.com/office/powerpoint/2010/main" val="2989831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B4979E7-E324-4EC7-8FAC-CB12F5D58F32}"/>
              </a:ext>
            </a:extLst>
          </p:cNvPr>
          <p:cNvSpPr/>
          <p:nvPr/>
        </p:nvSpPr>
        <p:spPr>
          <a:xfrm>
            <a:off x="5773119" y="61512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20B4E6E3-01C5-413D-96FB-E9D57D759081}"/>
              </a:ext>
            </a:extLst>
          </p:cNvPr>
          <p:cNvSpPr>
            <a:spLocks noGrp="1"/>
          </p:cNvSpPr>
          <p:nvPr>
            <p:ph type="body" sz="quarter" idx="10"/>
          </p:nvPr>
        </p:nvSpPr>
        <p:spPr>
          <a:xfrm>
            <a:off x="2351655" y="459400"/>
            <a:ext cx="9610051" cy="422275"/>
          </a:xfrm>
        </p:spPr>
        <p:txBody>
          <a:bodyPr/>
          <a:lstStyle/>
          <a:p>
            <a:r>
              <a:rPr lang="it-IT"/>
              <a:t>Stakeholder Analysis example: Interest/Influence</a:t>
            </a:r>
          </a:p>
        </p:txBody>
      </p:sp>
      <p:sp>
        <p:nvSpPr>
          <p:cNvPr id="5" name="TextBox 4">
            <a:extLst>
              <a:ext uri="{FF2B5EF4-FFF2-40B4-BE49-F238E27FC236}">
                <a16:creationId xmlns:a16="http://schemas.microsoft.com/office/drawing/2014/main" id="{3E906D20-3657-4841-A317-F8BFD477079C}"/>
              </a:ext>
            </a:extLst>
          </p:cNvPr>
          <p:cNvSpPr txBox="1"/>
          <p:nvPr/>
        </p:nvSpPr>
        <p:spPr>
          <a:xfrm>
            <a:off x="542925" y="1304925"/>
            <a:ext cx="3600450" cy="3970318"/>
          </a:xfrm>
          <a:prstGeom prst="rect">
            <a:avLst/>
          </a:prstGeom>
          <a:noFill/>
        </p:spPr>
        <p:txBody>
          <a:bodyPr wrap="square" rtlCol="0">
            <a:spAutoFit/>
          </a:bodyPr>
          <a:lstStyle/>
          <a:p>
            <a:pPr marL="285750" indent="-285750">
              <a:buFont typeface="Wingdings" panose="05000000000000000000" pitchFamily="2" charset="2"/>
              <a:buChar char="Ø"/>
            </a:pPr>
            <a:r>
              <a:rPr lang="en-US" b="1" dirty="0">
                <a:solidFill>
                  <a:schemeClr val="accent4">
                    <a:lumMod val="75000"/>
                  </a:schemeClr>
                </a:solidFill>
              </a:rPr>
              <a:t>Interest</a:t>
            </a:r>
          </a:p>
          <a:p>
            <a:pPr marL="742950" lvl="1" indent="-285750">
              <a:buFont typeface="Wingdings" panose="05000000000000000000" pitchFamily="2" charset="2"/>
              <a:buChar char="Ø"/>
            </a:pPr>
            <a:r>
              <a:rPr lang="en-US" dirty="0"/>
              <a:t>Who is interested?</a:t>
            </a:r>
          </a:p>
          <a:p>
            <a:pPr marL="742950" lvl="1" indent="-285750">
              <a:buFont typeface="Wingdings" panose="05000000000000000000" pitchFamily="2" charset="2"/>
              <a:buChar char="Ø"/>
            </a:pPr>
            <a:r>
              <a:rPr lang="en-US" dirty="0"/>
              <a:t>Who could you interest?</a:t>
            </a:r>
          </a:p>
          <a:p>
            <a:pPr marL="742950" lvl="1" indent="-285750">
              <a:buFont typeface="Wingdings" panose="05000000000000000000" pitchFamily="2" charset="2"/>
              <a:buChar char="Ø"/>
            </a:pPr>
            <a:r>
              <a:rPr lang="en-US" dirty="0"/>
              <a:t>Who should be interested?</a:t>
            </a:r>
          </a:p>
          <a:p>
            <a:pPr marL="742950" lvl="1"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b="1" dirty="0">
                <a:solidFill>
                  <a:schemeClr val="accent4">
                    <a:lumMod val="75000"/>
                  </a:schemeClr>
                </a:solidFill>
              </a:rPr>
              <a:t>Influence</a:t>
            </a:r>
          </a:p>
          <a:p>
            <a:pPr marL="742950" lvl="1" indent="-285750">
              <a:buFont typeface="Wingdings" panose="05000000000000000000" pitchFamily="2" charset="2"/>
              <a:buChar char="Ø"/>
            </a:pPr>
            <a:r>
              <a:rPr lang="en-US" dirty="0"/>
              <a:t>Who influences whether your training will happen or not?</a:t>
            </a:r>
          </a:p>
          <a:p>
            <a:pPr marL="742950" lvl="1" indent="-285750">
              <a:buFont typeface="Wingdings" panose="05000000000000000000" pitchFamily="2" charset="2"/>
              <a:buChar char="Ø"/>
            </a:pPr>
            <a:r>
              <a:rPr lang="en-US" dirty="0"/>
              <a:t>Who is influenced by your training?</a:t>
            </a:r>
          </a:p>
          <a:p>
            <a:pPr marL="742950" lvl="1" indent="-285750">
              <a:buFont typeface="Wingdings" panose="05000000000000000000" pitchFamily="2" charset="2"/>
              <a:buChar char="Ø"/>
            </a:pPr>
            <a:endParaRPr lang="en-US" dirty="0"/>
          </a:p>
        </p:txBody>
      </p:sp>
      <p:cxnSp>
        <p:nvCxnSpPr>
          <p:cNvPr id="6" name="Straight Arrow Connector 5">
            <a:extLst>
              <a:ext uri="{FF2B5EF4-FFF2-40B4-BE49-F238E27FC236}">
                <a16:creationId xmlns:a16="http://schemas.microsoft.com/office/drawing/2014/main" id="{32952924-B9AD-4CE8-B1E5-2E3A5EA047E8}"/>
              </a:ext>
            </a:extLst>
          </p:cNvPr>
          <p:cNvCxnSpPr/>
          <p:nvPr/>
        </p:nvCxnSpPr>
        <p:spPr>
          <a:xfrm>
            <a:off x="4143375" y="3103418"/>
            <a:ext cx="743768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BE72AA7-DB4E-4318-B9DA-BC9A1D0C6ABB}"/>
              </a:ext>
            </a:extLst>
          </p:cNvPr>
          <p:cNvCxnSpPr>
            <a:cxnSpLocks/>
          </p:cNvCxnSpPr>
          <p:nvPr/>
        </p:nvCxnSpPr>
        <p:spPr>
          <a:xfrm flipV="1">
            <a:off x="7682345" y="1094509"/>
            <a:ext cx="0" cy="47347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0AF7C8-36B1-4370-BBA2-DCD42E442C9D}"/>
              </a:ext>
            </a:extLst>
          </p:cNvPr>
          <p:cNvSpPr txBox="1"/>
          <p:nvPr/>
        </p:nvSpPr>
        <p:spPr>
          <a:xfrm>
            <a:off x="7682345" y="881675"/>
            <a:ext cx="982961" cy="584775"/>
          </a:xfrm>
          <a:prstGeom prst="rect">
            <a:avLst/>
          </a:prstGeom>
          <a:noFill/>
        </p:spPr>
        <p:txBody>
          <a:bodyPr wrap="none" rtlCol="0">
            <a:spAutoFit/>
          </a:bodyPr>
          <a:lstStyle/>
          <a:p>
            <a:r>
              <a:rPr lang="en-US" sz="1600" b="1" dirty="0">
                <a:solidFill>
                  <a:srgbClr val="FAA001"/>
                </a:solidFill>
              </a:rPr>
              <a:t>Interest</a:t>
            </a:r>
          </a:p>
          <a:p>
            <a:r>
              <a:rPr lang="en-US" sz="1600" dirty="0">
                <a:solidFill>
                  <a:srgbClr val="548235"/>
                </a:solidFill>
              </a:rPr>
              <a:t>High</a:t>
            </a:r>
            <a:endParaRPr lang="da-DK" sz="1600" dirty="0">
              <a:solidFill>
                <a:srgbClr val="548235"/>
              </a:solidFill>
            </a:endParaRPr>
          </a:p>
        </p:txBody>
      </p:sp>
      <p:sp>
        <p:nvSpPr>
          <p:cNvPr id="11" name="TextBox 10">
            <a:extLst>
              <a:ext uri="{FF2B5EF4-FFF2-40B4-BE49-F238E27FC236}">
                <a16:creationId xmlns:a16="http://schemas.microsoft.com/office/drawing/2014/main" id="{6B1F594E-9D28-4862-A70C-DB189E25CA97}"/>
              </a:ext>
            </a:extLst>
          </p:cNvPr>
          <p:cNvSpPr txBox="1"/>
          <p:nvPr/>
        </p:nvSpPr>
        <p:spPr>
          <a:xfrm>
            <a:off x="10685830" y="2811030"/>
            <a:ext cx="1180131" cy="584775"/>
          </a:xfrm>
          <a:prstGeom prst="rect">
            <a:avLst/>
          </a:prstGeom>
          <a:noFill/>
        </p:spPr>
        <p:txBody>
          <a:bodyPr wrap="none" rtlCol="0">
            <a:spAutoFit/>
          </a:bodyPr>
          <a:lstStyle/>
          <a:p>
            <a:r>
              <a:rPr lang="en-US" sz="1600" b="1" dirty="0">
                <a:solidFill>
                  <a:srgbClr val="FAA001"/>
                </a:solidFill>
              </a:rPr>
              <a:t>Influence</a:t>
            </a:r>
          </a:p>
          <a:p>
            <a:r>
              <a:rPr lang="en-US" sz="1600" dirty="0">
                <a:solidFill>
                  <a:srgbClr val="548235"/>
                </a:solidFill>
              </a:rPr>
              <a:t>        High</a:t>
            </a:r>
            <a:endParaRPr lang="da-DK" sz="1600" dirty="0">
              <a:solidFill>
                <a:srgbClr val="548235"/>
              </a:solidFill>
            </a:endParaRPr>
          </a:p>
        </p:txBody>
      </p:sp>
      <p:sp>
        <p:nvSpPr>
          <p:cNvPr id="12" name="TextBox 11">
            <a:extLst>
              <a:ext uri="{FF2B5EF4-FFF2-40B4-BE49-F238E27FC236}">
                <a16:creationId xmlns:a16="http://schemas.microsoft.com/office/drawing/2014/main" id="{D9653A6E-BEB0-4AAA-BBE8-C197E5C1DC24}"/>
              </a:ext>
            </a:extLst>
          </p:cNvPr>
          <p:cNvSpPr txBox="1"/>
          <p:nvPr/>
        </p:nvSpPr>
        <p:spPr>
          <a:xfrm>
            <a:off x="3858042" y="3154002"/>
            <a:ext cx="620683" cy="338554"/>
          </a:xfrm>
          <a:prstGeom prst="rect">
            <a:avLst/>
          </a:prstGeom>
          <a:noFill/>
        </p:spPr>
        <p:txBody>
          <a:bodyPr wrap="none" rtlCol="0">
            <a:spAutoFit/>
          </a:bodyPr>
          <a:lstStyle/>
          <a:p>
            <a:r>
              <a:rPr lang="en-US" sz="1600" dirty="0">
                <a:solidFill>
                  <a:srgbClr val="548235"/>
                </a:solidFill>
              </a:rPr>
              <a:t>Low</a:t>
            </a:r>
            <a:endParaRPr lang="da-DK" sz="1600" dirty="0">
              <a:solidFill>
                <a:srgbClr val="548235"/>
              </a:solidFill>
            </a:endParaRPr>
          </a:p>
        </p:txBody>
      </p:sp>
      <p:sp>
        <p:nvSpPr>
          <p:cNvPr id="13" name="TextBox 12">
            <a:extLst>
              <a:ext uri="{FF2B5EF4-FFF2-40B4-BE49-F238E27FC236}">
                <a16:creationId xmlns:a16="http://schemas.microsoft.com/office/drawing/2014/main" id="{02D0AB73-FCEF-43E0-A518-E5BD76364E3E}"/>
              </a:ext>
            </a:extLst>
          </p:cNvPr>
          <p:cNvSpPr txBox="1"/>
          <p:nvPr/>
        </p:nvSpPr>
        <p:spPr>
          <a:xfrm>
            <a:off x="7658965" y="5658801"/>
            <a:ext cx="620683" cy="338554"/>
          </a:xfrm>
          <a:prstGeom prst="rect">
            <a:avLst/>
          </a:prstGeom>
          <a:noFill/>
        </p:spPr>
        <p:txBody>
          <a:bodyPr wrap="none" rtlCol="0">
            <a:spAutoFit/>
          </a:bodyPr>
          <a:lstStyle/>
          <a:p>
            <a:r>
              <a:rPr lang="en-US" sz="1600">
                <a:solidFill>
                  <a:srgbClr val="548235"/>
                </a:solidFill>
              </a:rPr>
              <a:t>Low</a:t>
            </a:r>
            <a:endParaRPr lang="da-DK" sz="1600">
              <a:solidFill>
                <a:srgbClr val="548235"/>
              </a:solidFill>
            </a:endParaRPr>
          </a:p>
        </p:txBody>
      </p:sp>
      <p:sp>
        <p:nvSpPr>
          <p:cNvPr id="14" name="TextBox 13">
            <a:extLst>
              <a:ext uri="{FF2B5EF4-FFF2-40B4-BE49-F238E27FC236}">
                <a16:creationId xmlns:a16="http://schemas.microsoft.com/office/drawing/2014/main" id="{57347A71-A946-44C9-9CEF-E70745759BBC}"/>
              </a:ext>
            </a:extLst>
          </p:cNvPr>
          <p:cNvSpPr txBox="1"/>
          <p:nvPr/>
        </p:nvSpPr>
        <p:spPr>
          <a:xfrm>
            <a:off x="3539836" y="5931486"/>
            <a:ext cx="4498347" cy="230832"/>
          </a:xfrm>
          <a:prstGeom prst="rect">
            <a:avLst/>
          </a:prstGeom>
          <a:noFill/>
        </p:spPr>
        <p:txBody>
          <a:bodyPr wrap="none" rtlCol="0">
            <a:spAutoFit/>
          </a:bodyPr>
          <a:lstStyle/>
          <a:p>
            <a:r>
              <a:rPr lang="en-US" sz="900" i="1">
                <a:solidFill>
                  <a:srgbClr val="548235"/>
                </a:solidFill>
              </a:rPr>
              <a:t>Place your stakeholders according to their level of interest and influence </a:t>
            </a:r>
            <a:endParaRPr lang="da-DK" sz="900" i="1">
              <a:solidFill>
                <a:srgbClr val="548235"/>
              </a:solidFill>
            </a:endParaRPr>
          </a:p>
        </p:txBody>
      </p:sp>
      <p:sp>
        <p:nvSpPr>
          <p:cNvPr id="15" name="Rectangle 14">
            <a:extLst>
              <a:ext uri="{FF2B5EF4-FFF2-40B4-BE49-F238E27FC236}">
                <a16:creationId xmlns:a16="http://schemas.microsoft.com/office/drawing/2014/main" id="{5520BD41-9145-46C3-A4BB-B5D22ED5F09D}"/>
              </a:ext>
            </a:extLst>
          </p:cNvPr>
          <p:cNvSpPr/>
          <p:nvPr/>
        </p:nvSpPr>
        <p:spPr>
          <a:xfrm>
            <a:off x="4437284" y="1656917"/>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ECRs</a:t>
            </a:r>
            <a:endParaRPr lang="en-US" dirty="0"/>
          </a:p>
          <a:p>
            <a:pPr algn="ctr"/>
            <a:r>
              <a:rPr lang="en-US" sz="800" dirty="0"/>
              <a:t>Characteristics</a:t>
            </a:r>
          </a:p>
          <a:p>
            <a:pPr algn="ctr"/>
            <a:r>
              <a:rPr lang="en-US" sz="800" dirty="0"/>
              <a:t>……</a:t>
            </a:r>
          </a:p>
          <a:p>
            <a:pPr algn="ctr"/>
            <a:r>
              <a:rPr lang="en-US" sz="800" dirty="0"/>
              <a:t>……</a:t>
            </a:r>
            <a:endParaRPr lang="da-DK" sz="800" dirty="0"/>
          </a:p>
        </p:txBody>
      </p:sp>
      <p:sp>
        <p:nvSpPr>
          <p:cNvPr id="16" name="Rectangle 15">
            <a:extLst>
              <a:ext uri="{FF2B5EF4-FFF2-40B4-BE49-F238E27FC236}">
                <a16:creationId xmlns:a16="http://schemas.microsoft.com/office/drawing/2014/main" id="{F3FE28C7-44DF-437B-B638-58D8BFE43844}"/>
              </a:ext>
            </a:extLst>
          </p:cNvPr>
          <p:cNvSpPr/>
          <p:nvPr/>
        </p:nvSpPr>
        <p:spPr>
          <a:xfrm>
            <a:off x="9822241" y="4440986"/>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Heads of Department</a:t>
            </a:r>
          </a:p>
          <a:p>
            <a:pPr algn="ctr"/>
            <a:r>
              <a:rPr lang="en-US" sz="800"/>
              <a:t>Characteristics</a:t>
            </a:r>
          </a:p>
          <a:p>
            <a:pPr algn="ctr"/>
            <a:r>
              <a:rPr lang="en-US" sz="800"/>
              <a:t>……</a:t>
            </a:r>
          </a:p>
          <a:p>
            <a:pPr algn="ctr"/>
            <a:r>
              <a:rPr lang="en-US" sz="800"/>
              <a:t>……</a:t>
            </a:r>
            <a:endParaRPr lang="da-DK" sz="800"/>
          </a:p>
        </p:txBody>
      </p:sp>
      <p:sp>
        <p:nvSpPr>
          <p:cNvPr id="17" name="TextBox 16">
            <a:extLst>
              <a:ext uri="{FF2B5EF4-FFF2-40B4-BE49-F238E27FC236}">
                <a16:creationId xmlns:a16="http://schemas.microsoft.com/office/drawing/2014/main" id="{827CB3C5-03C6-4466-B46F-13F8F59E7785}"/>
              </a:ext>
            </a:extLst>
          </p:cNvPr>
          <p:cNvSpPr txBox="1"/>
          <p:nvPr/>
        </p:nvSpPr>
        <p:spPr>
          <a:xfrm>
            <a:off x="3781301" y="937751"/>
            <a:ext cx="2999539" cy="215444"/>
          </a:xfrm>
          <a:prstGeom prst="rect">
            <a:avLst/>
          </a:prstGeom>
          <a:noFill/>
        </p:spPr>
        <p:txBody>
          <a:bodyPr wrap="none" rtlCol="0">
            <a:spAutoFit/>
          </a:bodyPr>
          <a:lstStyle/>
          <a:p>
            <a:r>
              <a:rPr lang="en-US" sz="800">
                <a:solidFill>
                  <a:srgbClr val="548235"/>
                </a:solidFill>
              </a:rPr>
              <a:t>Stakeholder mapping for CS Training implementation</a:t>
            </a:r>
            <a:endParaRPr lang="da-DK" sz="800">
              <a:solidFill>
                <a:srgbClr val="548235"/>
              </a:solidFill>
            </a:endParaRPr>
          </a:p>
        </p:txBody>
      </p:sp>
      <p:sp>
        <p:nvSpPr>
          <p:cNvPr id="20" name="Rectangle 19">
            <a:extLst>
              <a:ext uri="{FF2B5EF4-FFF2-40B4-BE49-F238E27FC236}">
                <a16:creationId xmlns:a16="http://schemas.microsoft.com/office/drawing/2014/main" id="{80628541-744B-4676-B1E5-DFFA4011A934}"/>
              </a:ext>
            </a:extLst>
          </p:cNvPr>
          <p:cNvSpPr/>
          <p:nvPr/>
        </p:nvSpPr>
        <p:spPr>
          <a:xfrm>
            <a:off x="10422788" y="1683937"/>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Dean</a:t>
            </a:r>
          </a:p>
          <a:p>
            <a:pPr algn="ctr"/>
            <a:r>
              <a:rPr lang="en-US" sz="800"/>
              <a:t>Characteristics</a:t>
            </a:r>
          </a:p>
          <a:p>
            <a:pPr algn="ctr"/>
            <a:r>
              <a:rPr lang="en-US" sz="800"/>
              <a:t>……</a:t>
            </a:r>
          </a:p>
          <a:p>
            <a:pPr algn="ctr"/>
            <a:r>
              <a:rPr lang="en-US" sz="800"/>
              <a:t>……</a:t>
            </a:r>
            <a:endParaRPr lang="da-DK" sz="800"/>
          </a:p>
        </p:txBody>
      </p:sp>
      <p:sp>
        <p:nvSpPr>
          <p:cNvPr id="21" name="Rectangle 20">
            <a:extLst>
              <a:ext uri="{FF2B5EF4-FFF2-40B4-BE49-F238E27FC236}">
                <a16:creationId xmlns:a16="http://schemas.microsoft.com/office/drawing/2014/main" id="{0E45A309-8DF0-4B29-92E5-AF9E41DF0A9A}"/>
              </a:ext>
            </a:extLst>
          </p:cNvPr>
          <p:cNvSpPr/>
          <p:nvPr/>
        </p:nvSpPr>
        <p:spPr>
          <a:xfrm>
            <a:off x="4437284" y="4365469"/>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Funding Officers</a:t>
            </a:r>
          </a:p>
          <a:p>
            <a:pPr algn="ctr"/>
            <a:r>
              <a:rPr lang="en-US" sz="800"/>
              <a:t>Characteristics</a:t>
            </a:r>
          </a:p>
          <a:p>
            <a:pPr algn="ctr"/>
            <a:r>
              <a:rPr lang="en-US" sz="800"/>
              <a:t>……</a:t>
            </a:r>
          </a:p>
          <a:p>
            <a:pPr algn="ctr"/>
            <a:r>
              <a:rPr lang="en-US" sz="800"/>
              <a:t>……</a:t>
            </a:r>
            <a:endParaRPr lang="da-DK" sz="800"/>
          </a:p>
        </p:txBody>
      </p:sp>
      <p:sp>
        <p:nvSpPr>
          <p:cNvPr id="22" name="Rectangle 21">
            <a:extLst>
              <a:ext uri="{FF2B5EF4-FFF2-40B4-BE49-F238E27FC236}">
                <a16:creationId xmlns:a16="http://schemas.microsoft.com/office/drawing/2014/main" id="{5412807A-5E93-47D8-A0EB-718449D59738}"/>
              </a:ext>
            </a:extLst>
          </p:cNvPr>
          <p:cNvSpPr/>
          <p:nvPr/>
        </p:nvSpPr>
        <p:spPr>
          <a:xfrm>
            <a:off x="8495834" y="2212600"/>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a:t>External collaborators</a:t>
            </a:r>
          </a:p>
          <a:p>
            <a:pPr algn="ctr"/>
            <a:r>
              <a:rPr lang="en-US" sz="800"/>
              <a:t>Characteristics</a:t>
            </a:r>
          </a:p>
          <a:p>
            <a:pPr algn="ctr"/>
            <a:r>
              <a:rPr lang="en-US" sz="800"/>
              <a:t>……</a:t>
            </a:r>
          </a:p>
          <a:p>
            <a:pPr algn="ctr"/>
            <a:r>
              <a:rPr lang="en-US" sz="800"/>
              <a:t>……</a:t>
            </a:r>
            <a:endParaRPr lang="da-DK" sz="800"/>
          </a:p>
        </p:txBody>
      </p:sp>
      <p:sp>
        <p:nvSpPr>
          <p:cNvPr id="23" name="Rectangle 22">
            <a:extLst>
              <a:ext uri="{FF2B5EF4-FFF2-40B4-BE49-F238E27FC236}">
                <a16:creationId xmlns:a16="http://schemas.microsoft.com/office/drawing/2014/main" id="{04AE616C-F14B-4C9D-8481-A1BC3D60D886}"/>
              </a:ext>
            </a:extLst>
          </p:cNvPr>
          <p:cNvSpPr/>
          <p:nvPr/>
        </p:nvSpPr>
        <p:spPr>
          <a:xfrm>
            <a:off x="5379594" y="2659046"/>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Research Library Staff</a:t>
            </a:r>
          </a:p>
          <a:p>
            <a:pPr algn="ctr"/>
            <a:r>
              <a:rPr lang="en-US" sz="800" dirty="0"/>
              <a:t>Characteristics</a:t>
            </a:r>
          </a:p>
          <a:p>
            <a:pPr algn="ctr"/>
            <a:r>
              <a:rPr lang="en-US" sz="800" dirty="0"/>
              <a:t>……</a:t>
            </a:r>
          </a:p>
          <a:p>
            <a:pPr algn="ctr"/>
            <a:r>
              <a:rPr lang="en-US" sz="800" dirty="0"/>
              <a:t>……</a:t>
            </a:r>
            <a:endParaRPr lang="da-DK" sz="800" dirty="0"/>
          </a:p>
        </p:txBody>
      </p:sp>
      <p:sp>
        <p:nvSpPr>
          <p:cNvPr id="24" name="Rectangle 23">
            <a:extLst>
              <a:ext uri="{FF2B5EF4-FFF2-40B4-BE49-F238E27FC236}">
                <a16:creationId xmlns:a16="http://schemas.microsoft.com/office/drawing/2014/main" id="{D68704FD-8AC7-4BC2-8360-1353C0E6AC56}"/>
              </a:ext>
            </a:extLst>
          </p:cNvPr>
          <p:cNvSpPr/>
          <p:nvPr/>
        </p:nvSpPr>
        <p:spPr>
          <a:xfrm>
            <a:off x="7176661" y="2659047"/>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Researchers</a:t>
            </a:r>
          </a:p>
          <a:p>
            <a:pPr algn="ctr"/>
            <a:r>
              <a:rPr lang="en-US" sz="800" dirty="0"/>
              <a:t>Characteristics</a:t>
            </a:r>
          </a:p>
          <a:p>
            <a:pPr algn="ctr"/>
            <a:r>
              <a:rPr lang="en-US" sz="800" dirty="0"/>
              <a:t>……</a:t>
            </a:r>
          </a:p>
          <a:p>
            <a:pPr algn="ctr"/>
            <a:r>
              <a:rPr lang="en-US" sz="800" dirty="0"/>
              <a:t>……</a:t>
            </a:r>
            <a:endParaRPr lang="da-DK" sz="800" dirty="0"/>
          </a:p>
        </p:txBody>
      </p:sp>
      <p:pic>
        <p:nvPicPr>
          <p:cNvPr id="26" name="Picture 25">
            <a:extLst>
              <a:ext uri="{FF2B5EF4-FFF2-40B4-BE49-F238E27FC236}">
                <a16:creationId xmlns:a16="http://schemas.microsoft.com/office/drawing/2014/main" id="{2426BC88-F535-4ADB-A258-4F43DCB20C31}"/>
              </a:ext>
            </a:extLst>
          </p:cNvPr>
          <p:cNvPicPr>
            <a:picLocks noChangeAspect="1"/>
          </p:cNvPicPr>
          <p:nvPr/>
        </p:nvPicPr>
        <p:blipFill rotWithShape="1">
          <a:blip r:embed="rId2"/>
          <a:srcRect l="877" t="10011" r="1"/>
          <a:stretch/>
        </p:blipFill>
        <p:spPr>
          <a:xfrm>
            <a:off x="9652181" y="5484076"/>
            <a:ext cx="2552583" cy="1373921"/>
          </a:xfrm>
          <a:prstGeom prst="rect">
            <a:avLst/>
          </a:prstGeom>
        </p:spPr>
      </p:pic>
    </p:spTree>
    <p:extLst>
      <p:ext uri="{BB962C8B-B14F-4D97-AF65-F5344CB8AC3E}">
        <p14:creationId xmlns:p14="http://schemas.microsoft.com/office/powerpoint/2010/main" val="368774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1" grpId="0" animBg="1"/>
      <p:bldP spid="22"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2B36B06-C7C9-4C2A-8A8E-E2619D6CD012}"/>
              </a:ext>
            </a:extLst>
          </p:cNvPr>
          <p:cNvSpPr/>
          <p:nvPr/>
        </p:nvSpPr>
        <p:spPr>
          <a:xfrm>
            <a:off x="6917635" y="2250272"/>
            <a:ext cx="3229665" cy="520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External collaborators</a:t>
            </a:r>
          </a:p>
          <a:p>
            <a:pPr algn="ctr"/>
            <a:r>
              <a:rPr lang="en-US" sz="800" dirty="0"/>
              <a:t>Characteristics</a:t>
            </a:r>
          </a:p>
        </p:txBody>
      </p:sp>
      <p:sp>
        <p:nvSpPr>
          <p:cNvPr id="3" name="Text Placeholder 2">
            <a:extLst>
              <a:ext uri="{FF2B5EF4-FFF2-40B4-BE49-F238E27FC236}">
                <a16:creationId xmlns:a16="http://schemas.microsoft.com/office/drawing/2014/main" id="{20B4E6E3-01C5-413D-96FB-E9D57D759081}"/>
              </a:ext>
            </a:extLst>
          </p:cNvPr>
          <p:cNvSpPr>
            <a:spLocks noGrp="1"/>
          </p:cNvSpPr>
          <p:nvPr>
            <p:ph type="body" sz="quarter" idx="10"/>
          </p:nvPr>
        </p:nvSpPr>
        <p:spPr>
          <a:xfrm>
            <a:off x="2351655" y="459400"/>
            <a:ext cx="9751445" cy="422275"/>
          </a:xfrm>
        </p:spPr>
        <p:txBody>
          <a:bodyPr/>
          <a:lstStyle/>
          <a:p>
            <a:r>
              <a:rPr lang="it-IT"/>
              <a:t>Stakeholder Analysis example: Timing/Stakeholders</a:t>
            </a:r>
          </a:p>
        </p:txBody>
      </p:sp>
      <p:cxnSp>
        <p:nvCxnSpPr>
          <p:cNvPr id="6" name="Straight Arrow Connector 5">
            <a:extLst>
              <a:ext uri="{FF2B5EF4-FFF2-40B4-BE49-F238E27FC236}">
                <a16:creationId xmlns:a16="http://schemas.microsoft.com/office/drawing/2014/main" id="{32952924-B9AD-4CE8-B1E5-2E3A5EA047E8}"/>
              </a:ext>
            </a:extLst>
          </p:cNvPr>
          <p:cNvCxnSpPr>
            <a:cxnSpLocks/>
          </p:cNvCxnSpPr>
          <p:nvPr/>
        </p:nvCxnSpPr>
        <p:spPr>
          <a:xfrm>
            <a:off x="1130300" y="5148118"/>
            <a:ext cx="103999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0AF7C8-36B1-4370-BBA2-DCD42E442C9D}"/>
              </a:ext>
            </a:extLst>
          </p:cNvPr>
          <p:cNvSpPr txBox="1"/>
          <p:nvPr/>
        </p:nvSpPr>
        <p:spPr>
          <a:xfrm>
            <a:off x="331200" y="1471756"/>
            <a:ext cx="5586999" cy="338554"/>
          </a:xfrm>
          <a:prstGeom prst="rect">
            <a:avLst/>
          </a:prstGeom>
          <a:noFill/>
        </p:spPr>
        <p:txBody>
          <a:bodyPr wrap="square" rtlCol="0">
            <a:spAutoFit/>
          </a:bodyPr>
          <a:lstStyle/>
          <a:p>
            <a:r>
              <a:rPr lang="en-US" sz="1600" b="1">
                <a:solidFill>
                  <a:srgbClr val="548235"/>
                </a:solidFill>
              </a:rPr>
              <a:t>Stakeholders – </a:t>
            </a:r>
            <a:r>
              <a:rPr lang="en-US" sz="1600" i="1">
                <a:solidFill>
                  <a:srgbClr val="548235"/>
                </a:solidFill>
              </a:rPr>
              <a:t>any change agents?</a:t>
            </a:r>
            <a:endParaRPr lang="da-DK" sz="1600">
              <a:solidFill>
                <a:srgbClr val="548235"/>
              </a:solidFill>
            </a:endParaRPr>
          </a:p>
        </p:txBody>
      </p:sp>
      <p:sp>
        <p:nvSpPr>
          <p:cNvPr id="12" name="TextBox 11">
            <a:extLst>
              <a:ext uri="{FF2B5EF4-FFF2-40B4-BE49-F238E27FC236}">
                <a16:creationId xmlns:a16="http://schemas.microsoft.com/office/drawing/2014/main" id="{D9653A6E-BEB0-4AAA-BBE8-C197E5C1DC24}"/>
              </a:ext>
            </a:extLst>
          </p:cNvPr>
          <p:cNvSpPr txBox="1"/>
          <p:nvPr/>
        </p:nvSpPr>
        <p:spPr>
          <a:xfrm>
            <a:off x="661740" y="4855730"/>
            <a:ext cx="10868520" cy="830997"/>
          </a:xfrm>
          <a:prstGeom prst="rect">
            <a:avLst/>
          </a:prstGeom>
          <a:noFill/>
        </p:spPr>
        <p:txBody>
          <a:bodyPr wrap="square" rtlCol="0">
            <a:spAutoFit/>
          </a:bodyPr>
          <a:lstStyle/>
          <a:p>
            <a:r>
              <a:rPr lang="en-US" sz="1600" b="1">
                <a:solidFill>
                  <a:srgbClr val="548235"/>
                </a:solidFill>
              </a:rPr>
              <a:t>Timing</a:t>
            </a:r>
          </a:p>
          <a:p>
            <a:r>
              <a:rPr lang="en-US" sz="1600">
                <a:solidFill>
                  <a:srgbClr val="548235"/>
                </a:solidFill>
              </a:rPr>
              <a:t>   Planning –    Design –    Coordination –    Outreach –    Execution –    Evaluation –    Follow-up</a:t>
            </a:r>
            <a:endParaRPr lang="da-DK" sz="1600">
              <a:solidFill>
                <a:srgbClr val="548235"/>
              </a:solidFill>
            </a:endParaRPr>
          </a:p>
          <a:p>
            <a:r>
              <a:rPr lang="en-US" sz="1600">
                <a:solidFill>
                  <a:srgbClr val="548235"/>
                </a:solidFill>
              </a:rPr>
              <a:t> </a:t>
            </a:r>
            <a:endParaRPr lang="da-DK" sz="1600">
              <a:solidFill>
                <a:srgbClr val="548235"/>
              </a:solidFill>
            </a:endParaRPr>
          </a:p>
        </p:txBody>
      </p:sp>
      <p:sp>
        <p:nvSpPr>
          <p:cNvPr id="14" name="TextBox 13">
            <a:extLst>
              <a:ext uri="{FF2B5EF4-FFF2-40B4-BE49-F238E27FC236}">
                <a16:creationId xmlns:a16="http://schemas.microsoft.com/office/drawing/2014/main" id="{57347A71-A946-44C9-9CEF-E70745759BBC}"/>
              </a:ext>
            </a:extLst>
          </p:cNvPr>
          <p:cNvSpPr txBox="1"/>
          <p:nvPr/>
        </p:nvSpPr>
        <p:spPr>
          <a:xfrm>
            <a:off x="212436" y="1733366"/>
            <a:ext cx="4498347" cy="230832"/>
          </a:xfrm>
          <a:prstGeom prst="rect">
            <a:avLst/>
          </a:prstGeom>
          <a:noFill/>
        </p:spPr>
        <p:txBody>
          <a:bodyPr wrap="square" rtlCol="0">
            <a:spAutoFit/>
          </a:bodyPr>
          <a:lstStyle/>
          <a:p>
            <a:r>
              <a:rPr lang="en-US" sz="900" i="1">
                <a:solidFill>
                  <a:srgbClr val="548235"/>
                </a:solidFill>
              </a:rPr>
              <a:t>Place your stakeholders according to when you need to involve them</a:t>
            </a:r>
            <a:endParaRPr lang="da-DK" sz="900" i="1">
              <a:solidFill>
                <a:srgbClr val="548235"/>
              </a:solidFill>
            </a:endParaRPr>
          </a:p>
        </p:txBody>
      </p:sp>
      <p:sp>
        <p:nvSpPr>
          <p:cNvPr id="17" name="TextBox 16">
            <a:extLst>
              <a:ext uri="{FF2B5EF4-FFF2-40B4-BE49-F238E27FC236}">
                <a16:creationId xmlns:a16="http://schemas.microsoft.com/office/drawing/2014/main" id="{827CB3C5-03C6-4466-B46F-13F8F59E7785}"/>
              </a:ext>
            </a:extLst>
          </p:cNvPr>
          <p:cNvSpPr txBox="1"/>
          <p:nvPr/>
        </p:nvSpPr>
        <p:spPr>
          <a:xfrm>
            <a:off x="3781301" y="937751"/>
            <a:ext cx="4232249" cy="215444"/>
          </a:xfrm>
          <a:prstGeom prst="rect">
            <a:avLst/>
          </a:prstGeom>
          <a:noFill/>
        </p:spPr>
        <p:txBody>
          <a:bodyPr wrap="none" rtlCol="0">
            <a:spAutoFit/>
          </a:bodyPr>
          <a:lstStyle/>
          <a:p>
            <a:r>
              <a:rPr lang="en-US" sz="800" dirty="0">
                <a:solidFill>
                  <a:srgbClr val="548235"/>
                </a:solidFill>
              </a:rPr>
              <a:t>Stakeholder mapping for </a:t>
            </a:r>
            <a:r>
              <a:rPr lang="en-US" sz="800" b="1" dirty="0">
                <a:solidFill>
                  <a:srgbClr val="FAA001"/>
                </a:solidFill>
              </a:rPr>
              <a:t>Citizen Science Training implementation within RPO</a:t>
            </a:r>
            <a:endParaRPr lang="da-DK" sz="800" b="1" dirty="0">
              <a:solidFill>
                <a:srgbClr val="FAA001"/>
              </a:solidFill>
            </a:endParaRPr>
          </a:p>
        </p:txBody>
      </p:sp>
      <p:sp>
        <p:nvSpPr>
          <p:cNvPr id="25" name="Rectangle 24">
            <a:extLst>
              <a:ext uri="{FF2B5EF4-FFF2-40B4-BE49-F238E27FC236}">
                <a16:creationId xmlns:a16="http://schemas.microsoft.com/office/drawing/2014/main" id="{6855E2F1-375A-42F9-8A79-04F43A7176B7}"/>
              </a:ext>
            </a:extLst>
          </p:cNvPr>
          <p:cNvSpPr/>
          <p:nvPr/>
        </p:nvSpPr>
        <p:spPr>
          <a:xfrm>
            <a:off x="6305550" y="4518800"/>
            <a:ext cx="3841750" cy="483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ECRs</a:t>
            </a:r>
            <a:endParaRPr lang="en-US" dirty="0"/>
          </a:p>
          <a:p>
            <a:pPr algn="ctr"/>
            <a:r>
              <a:rPr lang="en-US" sz="800" dirty="0"/>
              <a:t>Characteristics</a:t>
            </a:r>
          </a:p>
        </p:txBody>
      </p:sp>
      <p:sp>
        <p:nvSpPr>
          <p:cNvPr id="26" name="Rectangle 25">
            <a:extLst>
              <a:ext uri="{FF2B5EF4-FFF2-40B4-BE49-F238E27FC236}">
                <a16:creationId xmlns:a16="http://schemas.microsoft.com/office/drawing/2014/main" id="{8797AB8B-D2AD-44DD-91B5-5812FE4E440C}"/>
              </a:ext>
            </a:extLst>
          </p:cNvPr>
          <p:cNvSpPr/>
          <p:nvPr/>
        </p:nvSpPr>
        <p:spPr>
          <a:xfrm>
            <a:off x="755375" y="3994051"/>
            <a:ext cx="1414692" cy="570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Heads of Department</a:t>
            </a:r>
          </a:p>
          <a:p>
            <a:pPr algn="ctr"/>
            <a:r>
              <a:rPr lang="en-US" sz="800" dirty="0"/>
              <a:t>Characteristics</a:t>
            </a:r>
          </a:p>
        </p:txBody>
      </p:sp>
      <p:sp>
        <p:nvSpPr>
          <p:cNvPr id="27" name="Rectangle 26">
            <a:extLst>
              <a:ext uri="{FF2B5EF4-FFF2-40B4-BE49-F238E27FC236}">
                <a16:creationId xmlns:a16="http://schemas.microsoft.com/office/drawing/2014/main" id="{1676D0E9-4673-4503-A64C-CDBD2AB20482}"/>
              </a:ext>
            </a:extLst>
          </p:cNvPr>
          <p:cNvSpPr/>
          <p:nvPr/>
        </p:nvSpPr>
        <p:spPr>
          <a:xfrm>
            <a:off x="783398" y="3170010"/>
            <a:ext cx="1011368" cy="570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Dean</a:t>
            </a:r>
            <a:endParaRPr lang="en-US" sz="1000" dirty="0"/>
          </a:p>
          <a:p>
            <a:pPr algn="ctr"/>
            <a:r>
              <a:rPr lang="en-US" sz="800" dirty="0"/>
              <a:t>Characteristics</a:t>
            </a:r>
          </a:p>
        </p:txBody>
      </p:sp>
      <p:sp>
        <p:nvSpPr>
          <p:cNvPr id="28" name="Rectangle 27">
            <a:extLst>
              <a:ext uri="{FF2B5EF4-FFF2-40B4-BE49-F238E27FC236}">
                <a16:creationId xmlns:a16="http://schemas.microsoft.com/office/drawing/2014/main" id="{901F0EB3-203A-4423-B943-055E1160CE37}"/>
              </a:ext>
            </a:extLst>
          </p:cNvPr>
          <p:cNvSpPr/>
          <p:nvPr/>
        </p:nvSpPr>
        <p:spPr>
          <a:xfrm>
            <a:off x="6305550" y="3430204"/>
            <a:ext cx="3841750" cy="48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Funding Officers</a:t>
            </a:r>
          </a:p>
          <a:p>
            <a:pPr algn="ctr"/>
            <a:r>
              <a:rPr lang="en-US" sz="800" dirty="0"/>
              <a:t>Characteristics</a:t>
            </a:r>
          </a:p>
        </p:txBody>
      </p:sp>
      <p:sp>
        <p:nvSpPr>
          <p:cNvPr id="29" name="Rectangle 28">
            <a:extLst>
              <a:ext uri="{FF2B5EF4-FFF2-40B4-BE49-F238E27FC236}">
                <a16:creationId xmlns:a16="http://schemas.microsoft.com/office/drawing/2014/main" id="{B8779276-039C-455D-8C73-33264E17164F}"/>
              </a:ext>
            </a:extLst>
          </p:cNvPr>
          <p:cNvSpPr/>
          <p:nvPr/>
        </p:nvSpPr>
        <p:spPr>
          <a:xfrm>
            <a:off x="1508671" y="2250272"/>
            <a:ext cx="1414691" cy="520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External collaborators</a:t>
            </a:r>
          </a:p>
          <a:p>
            <a:pPr algn="ctr"/>
            <a:r>
              <a:rPr lang="en-US" sz="800" dirty="0"/>
              <a:t>Characteristics</a:t>
            </a:r>
          </a:p>
        </p:txBody>
      </p:sp>
      <p:sp>
        <p:nvSpPr>
          <p:cNvPr id="30" name="Rectangle 29">
            <a:extLst>
              <a:ext uri="{FF2B5EF4-FFF2-40B4-BE49-F238E27FC236}">
                <a16:creationId xmlns:a16="http://schemas.microsoft.com/office/drawing/2014/main" id="{4B1F02B5-09C6-4A4A-9EAC-E23557E9CE4D}"/>
              </a:ext>
            </a:extLst>
          </p:cNvPr>
          <p:cNvSpPr/>
          <p:nvPr/>
        </p:nvSpPr>
        <p:spPr>
          <a:xfrm>
            <a:off x="2619015" y="2843391"/>
            <a:ext cx="7528285" cy="483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Research Library Staff</a:t>
            </a:r>
          </a:p>
          <a:p>
            <a:pPr algn="ctr"/>
            <a:r>
              <a:rPr lang="en-US" sz="800" dirty="0"/>
              <a:t>Characteristics</a:t>
            </a:r>
          </a:p>
        </p:txBody>
      </p:sp>
      <p:sp>
        <p:nvSpPr>
          <p:cNvPr id="31" name="Rectangle 30">
            <a:extLst>
              <a:ext uri="{FF2B5EF4-FFF2-40B4-BE49-F238E27FC236}">
                <a16:creationId xmlns:a16="http://schemas.microsoft.com/office/drawing/2014/main" id="{B43506F5-FC0C-43B4-9A54-4D14839AD82B}"/>
              </a:ext>
            </a:extLst>
          </p:cNvPr>
          <p:cNvSpPr/>
          <p:nvPr/>
        </p:nvSpPr>
        <p:spPr>
          <a:xfrm>
            <a:off x="5281070" y="3980192"/>
            <a:ext cx="4866230" cy="48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Researchers</a:t>
            </a:r>
          </a:p>
          <a:p>
            <a:pPr algn="ctr"/>
            <a:r>
              <a:rPr lang="en-US" sz="800" dirty="0"/>
              <a:t>Characteristics</a:t>
            </a:r>
          </a:p>
        </p:txBody>
      </p:sp>
      <p:pic>
        <p:nvPicPr>
          <p:cNvPr id="32" name="Picture 31">
            <a:extLst>
              <a:ext uri="{FF2B5EF4-FFF2-40B4-BE49-F238E27FC236}">
                <a16:creationId xmlns:a16="http://schemas.microsoft.com/office/drawing/2014/main" id="{BBF7DE2D-EB5A-4980-86F3-EB0B506774CC}"/>
              </a:ext>
            </a:extLst>
          </p:cNvPr>
          <p:cNvPicPr>
            <a:picLocks noChangeAspect="1"/>
          </p:cNvPicPr>
          <p:nvPr/>
        </p:nvPicPr>
        <p:blipFill rotWithShape="1">
          <a:blip r:embed="rId2"/>
          <a:srcRect l="877" t="10011" r="1"/>
          <a:stretch/>
        </p:blipFill>
        <p:spPr>
          <a:xfrm>
            <a:off x="10196087" y="1196648"/>
            <a:ext cx="1995913" cy="1074295"/>
          </a:xfrm>
          <a:prstGeom prst="rect">
            <a:avLst/>
          </a:prstGeom>
        </p:spPr>
      </p:pic>
      <p:sp>
        <p:nvSpPr>
          <p:cNvPr id="8" name="Oval 7">
            <a:extLst>
              <a:ext uri="{FF2B5EF4-FFF2-40B4-BE49-F238E27FC236}">
                <a16:creationId xmlns:a16="http://schemas.microsoft.com/office/drawing/2014/main" id="{2AB69EDF-77DF-46D7-B7D0-0139AAFB4B89}"/>
              </a:ext>
            </a:extLst>
          </p:cNvPr>
          <p:cNvSpPr/>
          <p:nvPr/>
        </p:nvSpPr>
        <p:spPr>
          <a:xfrm>
            <a:off x="5911402" y="2064984"/>
            <a:ext cx="2159000" cy="3634557"/>
          </a:xfrm>
          <a:prstGeom prst="ellipse">
            <a:avLst/>
          </a:prstGeom>
          <a:no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TextBox 32">
            <a:extLst>
              <a:ext uri="{FF2B5EF4-FFF2-40B4-BE49-F238E27FC236}">
                <a16:creationId xmlns:a16="http://schemas.microsoft.com/office/drawing/2014/main" id="{B6029686-0439-4CCD-ADEA-BC6945702147}"/>
              </a:ext>
            </a:extLst>
          </p:cNvPr>
          <p:cNvSpPr txBox="1"/>
          <p:nvPr/>
        </p:nvSpPr>
        <p:spPr>
          <a:xfrm>
            <a:off x="6298753" y="1610255"/>
            <a:ext cx="1590676" cy="400110"/>
          </a:xfrm>
          <a:prstGeom prst="rect">
            <a:avLst/>
          </a:prstGeom>
          <a:noFill/>
        </p:spPr>
        <p:txBody>
          <a:bodyPr wrap="square" rtlCol="0">
            <a:spAutoFit/>
          </a:bodyPr>
          <a:lstStyle/>
          <a:p>
            <a:r>
              <a:rPr lang="en-US" sz="2000" b="1" dirty="0">
                <a:ln w="6600">
                  <a:solidFill>
                    <a:schemeClr val="accent2"/>
                  </a:solidFill>
                  <a:prstDash val="solid"/>
                </a:ln>
                <a:solidFill>
                  <a:srgbClr val="FFFFFF"/>
                </a:solidFill>
                <a:effectLst>
                  <a:outerShdw dist="38100" dir="2700000" algn="tl" rotWithShape="0">
                    <a:schemeClr val="accent2"/>
                  </a:outerShdw>
                </a:effectLst>
              </a:rPr>
              <a:t>Audience</a:t>
            </a:r>
            <a:endParaRPr lang="da-DK" sz="2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37619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5" grpId="0" animBg="1"/>
      <p:bldP spid="26" grpId="0" animBg="1"/>
      <p:bldP spid="27" grpId="0" animBg="1"/>
      <p:bldP spid="28" grpId="0" animBg="1"/>
      <p:bldP spid="29" grpId="0" animBg="1"/>
      <p:bldP spid="30" grpId="0" animBg="1"/>
      <p:bldP spid="31" grpId="0" animBg="1"/>
      <p:bldP spid="8" grpId="0" animBg="1"/>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F6F0EAB-7F4F-4551-718B-294F3C33F7FE}"/>
              </a:ext>
            </a:extLst>
          </p:cNvPr>
          <p:cNvSpPr>
            <a:spLocks noGrp="1"/>
          </p:cNvSpPr>
          <p:nvPr>
            <p:ph type="body" sz="quarter" idx="12"/>
          </p:nvPr>
        </p:nvSpPr>
        <p:spPr>
          <a:xfrm>
            <a:off x="619312" y="2133600"/>
            <a:ext cx="5113105" cy="4205393"/>
          </a:xfrm>
        </p:spPr>
        <p:txBody>
          <a:bodyPr/>
          <a:lstStyle/>
          <a:p>
            <a:r>
              <a:rPr lang="en-US" sz="2400" b="1" dirty="0"/>
              <a:t>Theory </a:t>
            </a:r>
            <a:r>
              <a:rPr lang="en-US" sz="2000" b="1" dirty="0"/>
              <a:t>(and some cases)</a:t>
            </a:r>
            <a:endParaRPr lang="en-US" b="1" dirty="0"/>
          </a:p>
          <a:p>
            <a:pPr marL="285750" indent="-285750">
              <a:buFont typeface="Arial" panose="020B0604020202020204" pitchFamily="34" charset="0"/>
              <a:buChar char="•"/>
            </a:pPr>
            <a:r>
              <a:rPr lang="en-US" dirty="0"/>
              <a:t>Inspiration from online courses, e.g. UCL course: </a:t>
            </a:r>
          </a:p>
          <a:p>
            <a:pPr marL="971550" lvl="1" indent="-285750"/>
            <a:r>
              <a:rPr lang="en-US" sz="1800" dirty="0"/>
              <a:t>Technical aspects</a:t>
            </a:r>
          </a:p>
          <a:p>
            <a:pPr marL="971550" lvl="1" indent="-285750"/>
            <a:r>
              <a:rPr lang="en-US" sz="1800" dirty="0"/>
              <a:t>Volunteer management &amp; communication</a:t>
            </a:r>
          </a:p>
          <a:p>
            <a:pPr marL="971550" lvl="1" indent="-285750"/>
            <a:r>
              <a:rPr lang="en-US" sz="1800" dirty="0"/>
              <a:t>Data issues &amp; data management</a:t>
            </a:r>
          </a:p>
          <a:p>
            <a:pPr marL="971550" lvl="1" indent="-285750"/>
            <a:r>
              <a:rPr lang="en-US" sz="1800" dirty="0"/>
              <a:t>Topic-specific approaches (inspiration from cases)</a:t>
            </a:r>
          </a:p>
          <a:p>
            <a:pPr marL="971550" lvl="1" indent="-285750"/>
            <a:r>
              <a:rPr lang="en-US" sz="1800" dirty="0"/>
              <a:t>Ethics &amp; legal aspects (e.g. GDPR)</a:t>
            </a:r>
          </a:p>
          <a:p>
            <a:pPr marL="971550" lvl="1" indent="-285750"/>
            <a:r>
              <a:rPr lang="en-US" sz="1800" dirty="0"/>
              <a:t>Evaluation</a:t>
            </a:r>
          </a:p>
          <a:p>
            <a:pPr marL="971550" lvl="1" indent="-285750"/>
            <a:r>
              <a:rPr lang="en-US" sz="1800" dirty="0"/>
              <a:t>(Policy)</a:t>
            </a:r>
            <a:endParaRPr lang="da-DK" sz="1800" dirty="0"/>
          </a:p>
          <a:p>
            <a:pPr marL="285750" indent="-285750">
              <a:buFont typeface="Arial" panose="020B0604020202020204" pitchFamily="34" charset="0"/>
              <a:buChar char="•"/>
            </a:pPr>
            <a:endParaRPr lang="en-US" dirty="0"/>
          </a:p>
        </p:txBody>
      </p:sp>
      <p:sp>
        <p:nvSpPr>
          <p:cNvPr id="6" name="Text Placeholder 5">
            <a:extLst>
              <a:ext uri="{FF2B5EF4-FFF2-40B4-BE49-F238E27FC236}">
                <a16:creationId xmlns:a16="http://schemas.microsoft.com/office/drawing/2014/main" id="{C2224CDA-AFC8-8633-045B-1BFE7DC5757D}"/>
              </a:ext>
            </a:extLst>
          </p:cNvPr>
          <p:cNvSpPr>
            <a:spLocks noGrp="1"/>
          </p:cNvSpPr>
          <p:nvPr>
            <p:ph type="body" sz="quarter" idx="11"/>
          </p:nvPr>
        </p:nvSpPr>
        <p:spPr>
          <a:xfrm>
            <a:off x="619064" y="1482547"/>
            <a:ext cx="10963275" cy="422275"/>
          </a:xfrm>
        </p:spPr>
        <p:txBody>
          <a:bodyPr/>
          <a:lstStyle/>
          <a:p>
            <a:r>
              <a:rPr lang="en-US" dirty="0"/>
              <a:t>Some </a:t>
            </a:r>
            <a:r>
              <a:rPr lang="en-US" dirty="0">
                <a:solidFill>
                  <a:srgbClr val="060606"/>
                </a:solidFill>
              </a:rPr>
              <a:t>theory</a:t>
            </a:r>
            <a:r>
              <a:rPr lang="en-US" dirty="0"/>
              <a:t> and some practice</a:t>
            </a:r>
            <a:endParaRPr lang="da-DK" dirty="0"/>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What researchers need to know about CS</a:t>
            </a:r>
            <a:endParaRPr lang="da-DK" dirty="0"/>
          </a:p>
        </p:txBody>
      </p:sp>
      <p:pic>
        <p:nvPicPr>
          <p:cNvPr id="4" name="Picture 3">
            <a:hlinkClick r:id="rId2"/>
            <a:extLst>
              <a:ext uri="{FF2B5EF4-FFF2-40B4-BE49-F238E27FC236}">
                <a16:creationId xmlns:a16="http://schemas.microsoft.com/office/drawing/2014/main" id="{42D77C41-14BD-54AE-D76B-47EDBAC84E88}"/>
              </a:ext>
            </a:extLst>
          </p:cNvPr>
          <p:cNvPicPr>
            <a:picLocks noChangeAspect="1"/>
          </p:cNvPicPr>
          <p:nvPr/>
        </p:nvPicPr>
        <p:blipFill>
          <a:blip r:embed="rId3"/>
          <a:stretch>
            <a:fillRect/>
          </a:stretch>
        </p:blipFill>
        <p:spPr>
          <a:xfrm>
            <a:off x="9850244" y="880825"/>
            <a:ext cx="2341756" cy="1502184"/>
          </a:xfrm>
          <a:prstGeom prst="rect">
            <a:avLst/>
          </a:prstGeom>
        </p:spPr>
      </p:pic>
      <p:pic>
        <p:nvPicPr>
          <p:cNvPr id="7" name="Picture 6">
            <a:extLst>
              <a:ext uri="{FF2B5EF4-FFF2-40B4-BE49-F238E27FC236}">
                <a16:creationId xmlns:a16="http://schemas.microsoft.com/office/drawing/2014/main" id="{8740B0D5-8B03-54AB-EA8D-AEC816356F1C}"/>
              </a:ext>
            </a:extLst>
          </p:cNvPr>
          <p:cNvPicPr>
            <a:picLocks noChangeAspect="1"/>
          </p:cNvPicPr>
          <p:nvPr/>
        </p:nvPicPr>
        <p:blipFill>
          <a:blip r:embed="rId4"/>
          <a:stretch>
            <a:fillRect/>
          </a:stretch>
        </p:blipFill>
        <p:spPr>
          <a:xfrm>
            <a:off x="5960071" y="2133600"/>
            <a:ext cx="6075813" cy="4638906"/>
          </a:xfrm>
          <a:prstGeom prst="rect">
            <a:avLst/>
          </a:prstGeom>
        </p:spPr>
      </p:pic>
      <p:sp>
        <p:nvSpPr>
          <p:cNvPr id="3" name="Rectangle: Rounded Corners 2">
            <a:extLst>
              <a:ext uri="{FF2B5EF4-FFF2-40B4-BE49-F238E27FC236}">
                <a16:creationId xmlns:a16="http://schemas.microsoft.com/office/drawing/2014/main" id="{C1AC89DD-FCC6-E55C-C707-DCFA3C3947CB}"/>
              </a:ext>
            </a:extLst>
          </p:cNvPr>
          <p:cNvSpPr/>
          <p:nvPr/>
        </p:nvSpPr>
        <p:spPr>
          <a:xfrm>
            <a:off x="6021659" y="3419704"/>
            <a:ext cx="4571999" cy="205182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7952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7D2D5B-CE32-DCE1-56AF-6730FD0695C9}"/>
              </a:ext>
            </a:extLst>
          </p:cNvPr>
          <p:cNvSpPr/>
          <p:nvPr/>
        </p:nvSpPr>
        <p:spPr>
          <a:xfrm>
            <a:off x="5773119" y="61512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xt Placeholder 9">
            <a:extLst>
              <a:ext uri="{FF2B5EF4-FFF2-40B4-BE49-F238E27FC236}">
                <a16:creationId xmlns:a16="http://schemas.microsoft.com/office/drawing/2014/main" id="{2F6F0EAB-7F4F-4551-718B-294F3C33F7FE}"/>
              </a:ext>
            </a:extLst>
          </p:cNvPr>
          <p:cNvSpPr>
            <a:spLocks noGrp="1"/>
          </p:cNvSpPr>
          <p:nvPr>
            <p:ph type="body" sz="quarter" idx="12"/>
          </p:nvPr>
        </p:nvSpPr>
        <p:spPr>
          <a:xfrm>
            <a:off x="611188" y="1727095"/>
            <a:ext cx="5113105" cy="4205393"/>
          </a:xfrm>
        </p:spPr>
        <p:txBody>
          <a:bodyPr/>
          <a:lstStyle/>
          <a:p>
            <a:r>
              <a:rPr lang="en-US" sz="2400" b="1" dirty="0"/>
              <a:t>Practice</a:t>
            </a:r>
            <a:endParaRPr lang="en-US" b="1" dirty="0"/>
          </a:p>
          <a:p>
            <a:pPr marL="285750" indent="-285750">
              <a:buFont typeface="Arial" panose="020B0604020202020204" pitchFamily="34" charset="0"/>
              <a:buChar char="•"/>
            </a:pPr>
            <a:endParaRPr lang="da-DK" dirty="0"/>
          </a:p>
        </p:txBody>
      </p:sp>
      <p:sp>
        <p:nvSpPr>
          <p:cNvPr id="6" name="Text Placeholder 5">
            <a:extLst>
              <a:ext uri="{FF2B5EF4-FFF2-40B4-BE49-F238E27FC236}">
                <a16:creationId xmlns:a16="http://schemas.microsoft.com/office/drawing/2014/main" id="{C2224CDA-AFC8-8633-045B-1BFE7DC5757D}"/>
              </a:ext>
            </a:extLst>
          </p:cNvPr>
          <p:cNvSpPr>
            <a:spLocks noGrp="1"/>
          </p:cNvSpPr>
          <p:nvPr>
            <p:ph type="body" sz="quarter" idx="11"/>
          </p:nvPr>
        </p:nvSpPr>
        <p:spPr>
          <a:xfrm>
            <a:off x="610940" y="1076042"/>
            <a:ext cx="10963275" cy="422275"/>
          </a:xfrm>
        </p:spPr>
        <p:txBody>
          <a:bodyPr/>
          <a:lstStyle/>
          <a:p>
            <a:r>
              <a:rPr lang="en-US" dirty="0"/>
              <a:t>Some theory and some </a:t>
            </a:r>
            <a:r>
              <a:rPr lang="en-US" dirty="0">
                <a:solidFill>
                  <a:srgbClr val="060606"/>
                </a:solidFill>
              </a:rPr>
              <a:t>practice</a:t>
            </a:r>
            <a:endParaRPr lang="da-DK" dirty="0">
              <a:solidFill>
                <a:srgbClr val="060606"/>
              </a:solidFill>
            </a:endParaRPr>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What researchers need to know about CS</a:t>
            </a:r>
            <a:endParaRPr lang="da-DK" dirty="0"/>
          </a:p>
        </p:txBody>
      </p:sp>
      <p:sp>
        <p:nvSpPr>
          <p:cNvPr id="5" name="TextBox 4">
            <a:extLst>
              <a:ext uri="{FF2B5EF4-FFF2-40B4-BE49-F238E27FC236}">
                <a16:creationId xmlns:a16="http://schemas.microsoft.com/office/drawing/2014/main" id="{E854841F-3F41-30C2-7DB1-7379564C9E53}"/>
              </a:ext>
            </a:extLst>
          </p:cNvPr>
          <p:cNvSpPr txBox="1"/>
          <p:nvPr/>
        </p:nvSpPr>
        <p:spPr>
          <a:xfrm>
            <a:off x="4740896" y="6533056"/>
            <a:ext cx="740306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200" b="0" i="1" u="none" strike="noStrike" kern="1200" cap="none" spc="0" normalizeH="0" baseline="0" noProof="0" dirty="0" err="1">
                <a:ln>
                  <a:noFill/>
                </a:ln>
                <a:solidFill>
                  <a:srgbClr val="1F3643"/>
                </a:solidFill>
                <a:effectLst/>
                <a:uLnTx/>
                <a:uFillTx/>
                <a:latin typeface="Montserrat Medium"/>
                <a:ea typeface="+mn-ea"/>
                <a:cs typeface="+mn-cs"/>
              </a:rPr>
              <a:t>Pocock</a:t>
            </a:r>
            <a:r>
              <a:rPr kumimoji="0" lang="da-DK" sz="1200" b="0" i="1" u="none" strike="noStrike" kern="1200" cap="none" spc="0" normalizeH="0" baseline="0" noProof="0" dirty="0">
                <a:ln>
                  <a:noFill/>
                </a:ln>
                <a:solidFill>
                  <a:srgbClr val="1F3643"/>
                </a:solidFill>
                <a:effectLst/>
                <a:uLnTx/>
                <a:uFillTx/>
                <a:latin typeface="Montserrat Medium"/>
                <a:ea typeface="+mn-ea"/>
                <a:cs typeface="+mn-cs"/>
              </a:rPr>
              <a:t> et al. 2014: </a:t>
            </a:r>
            <a:r>
              <a:rPr kumimoji="0" lang="da-DK" sz="1200" b="0" i="1" u="none" strike="noStrike" kern="1200" cap="none" spc="0" normalizeH="0" baseline="0" noProof="0" dirty="0">
                <a:ln>
                  <a:noFill/>
                </a:ln>
                <a:solidFill>
                  <a:srgbClr val="1F3643"/>
                </a:solidFill>
                <a:effectLst/>
                <a:uLnTx/>
                <a:uFillTx/>
                <a:latin typeface="Montserrat Medium"/>
                <a:ea typeface="+mn-ea"/>
                <a:cs typeface="+mn-cs"/>
                <a:hlinkClick r:id="rId2"/>
              </a:rPr>
              <a:t>https://www.ceh.ac.uk/citizen-science-best-practice-guide</a:t>
            </a:r>
            <a:r>
              <a:rPr kumimoji="0" lang="da-DK" sz="1200" b="0" i="1" u="none" strike="noStrike" kern="1200" cap="none" spc="0" normalizeH="0" baseline="0" noProof="0" dirty="0">
                <a:ln>
                  <a:noFill/>
                </a:ln>
                <a:solidFill>
                  <a:srgbClr val="1F3643"/>
                </a:solidFill>
                <a:effectLst/>
                <a:uLnTx/>
                <a:uFillTx/>
                <a:latin typeface="Montserrat Medium"/>
                <a:ea typeface="+mn-ea"/>
                <a:cs typeface="+mn-cs"/>
              </a:rPr>
              <a:t> </a:t>
            </a:r>
            <a:endParaRPr kumimoji="0" lang="en-GB" sz="1200" b="0" i="1" u="none" strike="noStrike" kern="1200" cap="none" spc="0" normalizeH="0" baseline="0" noProof="0" dirty="0">
              <a:ln>
                <a:noFill/>
              </a:ln>
              <a:solidFill>
                <a:srgbClr val="1F3643"/>
              </a:solidFill>
              <a:effectLst/>
              <a:uLnTx/>
              <a:uFillTx/>
              <a:latin typeface="Montserrat Medium"/>
              <a:ea typeface="+mn-ea"/>
              <a:cs typeface="+mn-cs"/>
            </a:endParaRPr>
          </a:p>
        </p:txBody>
      </p:sp>
      <p:pic>
        <p:nvPicPr>
          <p:cNvPr id="8" name="Picture 7">
            <a:extLst>
              <a:ext uri="{FF2B5EF4-FFF2-40B4-BE49-F238E27FC236}">
                <a16:creationId xmlns:a16="http://schemas.microsoft.com/office/drawing/2014/main" id="{B7B48C4B-486E-2FAE-F129-110780DB4754}"/>
              </a:ext>
            </a:extLst>
          </p:cNvPr>
          <p:cNvPicPr>
            <a:picLocks noChangeAspect="1"/>
          </p:cNvPicPr>
          <p:nvPr/>
        </p:nvPicPr>
        <p:blipFill>
          <a:blip r:embed="rId3"/>
          <a:stretch>
            <a:fillRect/>
          </a:stretch>
        </p:blipFill>
        <p:spPr>
          <a:xfrm>
            <a:off x="8104" y="1543983"/>
            <a:ext cx="5597242" cy="5323203"/>
          </a:xfrm>
          <a:prstGeom prst="rect">
            <a:avLst/>
          </a:prstGeom>
        </p:spPr>
      </p:pic>
      <p:pic>
        <p:nvPicPr>
          <p:cNvPr id="9" name="Picture 8">
            <a:extLst>
              <a:ext uri="{FF2B5EF4-FFF2-40B4-BE49-F238E27FC236}">
                <a16:creationId xmlns:a16="http://schemas.microsoft.com/office/drawing/2014/main" id="{5C29AB53-259F-CC92-AA15-D9DA914E520D}"/>
              </a:ext>
            </a:extLst>
          </p:cNvPr>
          <p:cNvPicPr>
            <a:picLocks noChangeAspect="1"/>
          </p:cNvPicPr>
          <p:nvPr/>
        </p:nvPicPr>
        <p:blipFill>
          <a:blip r:embed="rId4"/>
          <a:stretch>
            <a:fillRect/>
          </a:stretch>
        </p:blipFill>
        <p:spPr>
          <a:xfrm>
            <a:off x="8462865" y="1743539"/>
            <a:ext cx="3606756" cy="4072509"/>
          </a:xfrm>
          <a:prstGeom prst="rect">
            <a:avLst/>
          </a:prstGeom>
        </p:spPr>
      </p:pic>
      <p:pic>
        <p:nvPicPr>
          <p:cNvPr id="11" name="Picture 10">
            <a:extLst>
              <a:ext uri="{FF2B5EF4-FFF2-40B4-BE49-F238E27FC236}">
                <a16:creationId xmlns:a16="http://schemas.microsoft.com/office/drawing/2014/main" id="{B7C6A418-790F-EC3B-D749-66AE2D608BF9}"/>
              </a:ext>
            </a:extLst>
          </p:cNvPr>
          <p:cNvPicPr>
            <a:picLocks noChangeAspect="1"/>
          </p:cNvPicPr>
          <p:nvPr/>
        </p:nvPicPr>
        <p:blipFill>
          <a:blip r:embed="rId5"/>
          <a:stretch>
            <a:fillRect/>
          </a:stretch>
        </p:blipFill>
        <p:spPr>
          <a:xfrm rot="970211">
            <a:off x="5565376" y="1578778"/>
            <a:ext cx="1336986" cy="1867847"/>
          </a:xfrm>
          <a:prstGeom prst="rect">
            <a:avLst/>
          </a:prstGeom>
        </p:spPr>
      </p:pic>
      <p:pic>
        <p:nvPicPr>
          <p:cNvPr id="12" name="Picture 2">
            <a:extLst>
              <a:ext uri="{FF2B5EF4-FFF2-40B4-BE49-F238E27FC236}">
                <a16:creationId xmlns:a16="http://schemas.microsoft.com/office/drawing/2014/main" id="{D851B6B5-630A-403A-B0DF-27F369AA670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673" t="122" b="1"/>
          <a:stretch/>
        </p:blipFill>
        <p:spPr bwMode="auto">
          <a:xfrm rot="989983">
            <a:off x="10689717" y="236451"/>
            <a:ext cx="1238506" cy="1720215"/>
          </a:xfrm>
          <a:prstGeom prst="rect">
            <a:avLst/>
          </a:prstGeom>
          <a:noFill/>
          <a:ln w="38100">
            <a:noFill/>
            <a:miter lim="800000"/>
            <a:headEnd/>
            <a:tailEnd/>
          </a:ln>
        </p:spPr>
      </p:pic>
      <p:sp>
        <p:nvSpPr>
          <p:cNvPr id="13" name="TextBox 12">
            <a:extLst>
              <a:ext uri="{FF2B5EF4-FFF2-40B4-BE49-F238E27FC236}">
                <a16:creationId xmlns:a16="http://schemas.microsoft.com/office/drawing/2014/main" id="{018F7317-186A-C03C-69CA-EF78F9405861}"/>
              </a:ext>
            </a:extLst>
          </p:cNvPr>
          <p:cNvSpPr txBox="1"/>
          <p:nvPr/>
        </p:nvSpPr>
        <p:spPr>
          <a:xfrm>
            <a:off x="5720557" y="4338720"/>
            <a:ext cx="266119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FAA001"/>
                </a:solidFill>
                <a:effectLst/>
                <a:uLnTx/>
                <a:uFillTx/>
                <a:latin typeface="Montserrat Medium"/>
                <a:ea typeface="+mn-ea"/>
                <a:cs typeface="+mn-cs"/>
              </a:rPr>
              <a:t>CS is a method like any other scientific method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FAA001"/>
                </a:solidFill>
                <a:effectLst/>
                <a:uLnTx/>
                <a:uFillTx/>
                <a:latin typeface="Montserrat Medium"/>
                <a:ea typeface="+mn-ea"/>
                <a:cs typeface="+mn-cs"/>
              </a:rPr>
              <a:t>– only use when appropriate!</a:t>
            </a:r>
          </a:p>
        </p:txBody>
      </p:sp>
    </p:spTree>
    <p:extLst>
      <p:ext uri="{BB962C8B-B14F-4D97-AF65-F5344CB8AC3E}">
        <p14:creationId xmlns:p14="http://schemas.microsoft.com/office/powerpoint/2010/main" val="1631317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7D2D5B-CE32-DCE1-56AF-6730FD0695C9}"/>
              </a:ext>
            </a:extLst>
          </p:cNvPr>
          <p:cNvSpPr/>
          <p:nvPr/>
        </p:nvSpPr>
        <p:spPr>
          <a:xfrm>
            <a:off x="5773119" y="61512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xt Placeholder 9">
            <a:extLst>
              <a:ext uri="{FF2B5EF4-FFF2-40B4-BE49-F238E27FC236}">
                <a16:creationId xmlns:a16="http://schemas.microsoft.com/office/drawing/2014/main" id="{2F6F0EAB-7F4F-4551-718B-294F3C33F7FE}"/>
              </a:ext>
            </a:extLst>
          </p:cNvPr>
          <p:cNvSpPr>
            <a:spLocks noGrp="1"/>
          </p:cNvSpPr>
          <p:nvPr>
            <p:ph type="body" sz="quarter" idx="12"/>
          </p:nvPr>
        </p:nvSpPr>
        <p:spPr>
          <a:xfrm>
            <a:off x="4720691" y="4088780"/>
            <a:ext cx="7389533" cy="2769220"/>
          </a:xfrm>
        </p:spPr>
        <p:txBody>
          <a:bodyPr/>
          <a:lstStyle/>
          <a:p>
            <a:r>
              <a:rPr lang="en-US" sz="2400" b="1" dirty="0"/>
              <a:t>Practice! </a:t>
            </a:r>
          </a:p>
          <a:p>
            <a:pPr marL="285750" indent="-285750">
              <a:buFont typeface="Arial" panose="020B0604020202020204" pitchFamily="34" charset="0"/>
              <a:buChar char="•"/>
            </a:pPr>
            <a:r>
              <a:rPr lang="en-US" dirty="0"/>
              <a:t>A great way to learn and get inspiration is to participate in citizen science projects!</a:t>
            </a:r>
          </a:p>
          <a:p>
            <a:pPr marL="285750" indent="-285750">
              <a:buFont typeface="Arial" panose="020B0604020202020204" pitchFamily="34" charset="0"/>
              <a:buChar char="•"/>
            </a:pPr>
            <a:r>
              <a:rPr lang="en-US" dirty="0"/>
              <a:t>An easy way is to try out projects on Zooniverse.org (usually around 100 projects)</a:t>
            </a:r>
          </a:p>
          <a:p>
            <a:pPr marL="285750" indent="-285750">
              <a:buFont typeface="Arial" panose="020B0604020202020204" pitchFamily="34" charset="0"/>
              <a:buChar char="•"/>
            </a:pPr>
            <a:r>
              <a:rPr lang="en-US" dirty="0"/>
              <a:t>Try to find local projects you can participate in as well (not necessarily only within your own discipline!)</a:t>
            </a:r>
          </a:p>
          <a:p>
            <a:endParaRPr lang="en-US" b="1" dirty="0"/>
          </a:p>
          <a:p>
            <a:pPr marL="285750" indent="-285750">
              <a:buFont typeface="Arial" panose="020B0604020202020204" pitchFamily="34" charset="0"/>
              <a:buChar char="•"/>
            </a:pPr>
            <a:endParaRPr lang="da-DK" dirty="0"/>
          </a:p>
        </p:txBody>
      </p:sp>
      <p:sp>
        <p:nvSpPr>
          <p:cNvPr id="6" name="Text Placeholder 5">
            <a:extLst>
              <a:ext uri="{FF2B5EF4-FFF2-40B4-BE49-F238E27FC236}">
                <a16:creationId xmlns:a16="http://schemas.microsoft.com/office/drawing/2014/main" id="{C2224CDA-AFC8-8633-045B-1BFE7DC5757D}"/>
              </a:ext>
            </a:extLst>
          </p:cNvPr>
          <p:cNvSpPr>
            <a:spLocks noGrp="1"/>
          </p:cNvSpPr>
          <p:nvPr>
            <p:ph type="body" sz="quarter" idx="11"/>
          </p:nvPr>
        </p:nvSpPr>
        <p:spPr>
          <a:xfrm>
            <a:off x="610940" y="1076042"/>
            <a:ext cx="10963275" cy="422275"/>
          </a:xfrm>
        </p:spPr>
        <p:txBody>
          <a:bodyPr/>
          <a:lstStyle/>
          <a:p>
            <a:r>
              <a:rPr lang="en-US" dirty="0"/>
              <a:t>Some theory and some </a:t>
            </a:r>
            <a:r>
              <a:rPr lang="en-US" dirty="0">
                <a:solidFill>
                  <a:srgbClr val="060606"/>
                </a:solidFill>
              </a:rPr>
              <a:t>practice</a:t>
            </a:r>
            <a:endParaRPr lang="da-DK" dirty="0">
              <a:solidFill>
                <a:srgbClr val="060606"/>
              </a:solidFill>
            </a:endParaRPr>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What researchers need to know about CS</a:t>
            </a:r>
            <a:endParaRPr lang="da-DK" dirty="0"/>
          </a:p>
        </p:txBody>
      </p:sp>
      <p:pic>
        <p:nvPicPr>
          <p:cNvPr id="4" name="Picture 3">
            <a:extLst>
              <a:ext uri="{FF2B5EF4-FFF2-40B4-BE49-F238E27FC236}">
                <a16:creationId xmlns:a16="http://schemas.microsoft.com/office/drawing/2014/main" id="{8133A9F9-8D8D-D924-C58A-694A9E4FF049}"/>
              </a:ext>
            </a:extLst>
          </p:cNvPr>
          <p:cNvPicPr>
            <a:picLocks noChangeAspect="1"/>
          </p:cNvPicPr>
          <p:nvPr/>
        </p:nvPicPr>
        <p:blipFill>
          <a:blip r:embed="rId2">
            <a:alphaModFix amt="35000"/>
          </a:blip>
          <a:stretch>
            <a:fillRect/>
          </a:stretch>
        </p:blipFill>
        <p:spPr>
          <a:xfrm>
            <a:off x="-12607" y="0"/>
            <a:ext cx="12210367" cy="3764614"/>
          </a:xfrm>
          <a:prstGeom prst="rect">
            <a:avLst/>
          </a:prstGeom>
        </p:spPr>
      </p:pic>
      <p:pic>
        <p:nvPicPr>
          <p:cNvPr id="7" name="Picture 6">
            <a:extLst>
              <a:ext uri="{FF2B5EF4-FFF2-40B4-BE49-F238E27FC236}">
                <a16:creationId xmlns:a16="http://schemas.microsoft.com/office/drawing/2014/main" id="{965D029B-3AFA-D774-68AD-66895084FC0F}"/>
              </a:ext>
            </a:extLst>
          </p:cNvPr>
          <p:cNvPicPr>
            <a:picLocks noChangeAspect="1"/>
          </p:cNvPicPr>
          <p:nvPr/>
        </p:nvPicPr>
        <p:blipFill>
          <a:blip r:embed="rId3"/>
          <a:stretch>
            <a:fillRect/>
          </a:stretch>
        </p:blipFill>
        <p:spPr>
          <a:xfrm>
            <a:off x="9732225" y="2663849"/>
            <a:ext cx="2377999" cy="1016204"/>
          </a:xfrm>
          <a:prstGeom prst="rect">
            <a:avLst/>
          </a:prstGeom>
        </p:spPr>
      </p:pic>
      <p:pic>
        <p:nvPicPr>
          <p:cNvPr id="16" name="Picture 15">
            <a:extLst>
              <a:ext uri="{FF2B5EF4-FFF2-40B4-BE49-F238E27FC236}">
                <a16:creationId xmlns:a16="http://schemas.microsoft.com/office/drawing/2014/main" id="{E4313B2C-F4C1-5039-0524-DB3B9E7D13C0}"/>
              </a:ext>
            </a:extLst>
          </p:cNvPr>
          <p:cNvPicPr>
            <a:picLocks noChangeAspect="1"/>
          </p:cNvPicPr>
          <p:nvPr/>
        </p:nvPicPr>
        <p:blipFill rotWithShape="1">
          <a:blip r:embed="rId4"/>
          <a:srcRect b="25395"/>
          <a:stretch/>
        </p:blipFill>
        <p:spPr>
          <a:xfrm>
            <a:off x="-12607" y="3764615"/>
            <a:ext cx="4361583" cy="3093386"/>
          </a:xfrm>
          <a:prstGeom prst="rect">
            <a:avLst/>
          </a:prstGeom>
        </p:spPr>
      </p:pic>
    </p:spTree>
    <p:extLst>
      <p:ext uri="{BB962C8B-B14F-4D97-AF65-F5344CB8AC3E}">
        <p14:creationId xmlns:p14="http://schemas.microsoft.com/office/powerpoint/2010/main" val="2023383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D67CCC5-9AA7-BEB9-8AFA-4254B1F6BBE1}"/>
              </a:ext>
            </a:extLst>
          </p:cNvPr>
          <p:cNvSpPr>
            <a:spLocks noGrp="1"/>
          </p:cNvSpPr>
          <p:nvPr>
            <p:ph type="body" sz="quarter" idx="16"/>
          </p:nvPr>
        </p:nvSpPr>
        <p:spPr>
          <a:xfrm>
            <a:off x="6307421" y="2274888"/>
            <a:ext cx="5594645" cy="3657600"/>
          </a:xfrm>
        </p:spPr>
        <p:txBody>
          <a:bodyPr/>
          <a:lstStyle/>
          <a:p>
            <a:r>
              <a:rPr lang="en-US" sz="2400" b="1" dirty="0"/>
              <a:t>Specific to their role:</a:t>
            </a:r>
          </a:p>
          <a:p>
            <a:pPr marL="342900" indent="-342900">
              <a:buFont typeface="Arial" panose="020B0604020202020204" pitchFamily="34" charset="0"/>
              <a:buChar char="•"/>
            </a:pPr>
            <a:r>
              <a:rPr lang="en-US" dirty="0"/>
              <a:t>Why their role is important for a successful citizen science project</a:t>
            </a:r>
          </a:p>
          <a:p>
            <a:pPr marL="342900" indent="-342900">
              <a:buFont typeface="Arial" panose="020B0604020202020204" pitchFamily="34" charset="0"/>
              <a:buChar char="•"/>
            </a:pPr>
            <a:r>
              <a:rPr lang="en-US" dirty="0"/>
              <a:t>How they can support researchers with citizen science projects, identifying specific tasks: </a:t>
            </a:r>
          </a:p>
          <a:p>
            <a:pPr marL="1028700" lvl="1" indent="-342900"/>
            <a:r>
              <a:rPr lang="en-US" sz="1600" dirty="0"/>
              <a:t>identifying and applying for funding</a:t>
            </a:r>
          </a:p>
          <a:p>
            <a:pPr marL="1028700" lvl="1" indent="-342900"/>
            <a:r>
              <a:rPr lang="en-US" sz="1600" dirty="0"/>
              <a:t>running communications and outreach</a:t>
            </a:r>
          </a:p>
          <a:p>
            <a:pPr marL="1028700" lvl="1" indent="-342900"/>
            <a:r>
              <a:rPr lang="en-US" sz="1600" dirty="0"/>
              <a:t>volunteer management</a:t>
            </a:r>
          </a:p>
          <a:p>
            <a:pPr marL="1028700" lvl="1" indent="-342900"/>
            <a:r>
              <a:rPr lang="en-US" sz="1600" dirty="0"/>
              <a:t>IT platform development &amp; maintenance</a:t>
            </a:r>
          </a:p>
          <a:p>
            <a:pPr marL="1028700" lvl="1" indent="-342900"/>
            <a:r>
              <a:rPr lang="en-US" sz="1600" dirty="0"/>
              <a:t>support on legal and ethical aspects</a:t>
            </a:r>
            <a:endParaRPr lang="en-US" dirty="0"/>
          </a:p>
          <a:p>
            <a:pPr marL="342900" indent="-342900">
              <a:buFont typeface="Arial" panose="020B0604020202020204" pitchFamily="34" charset="0"/>
              <a:buChar char="•"/>
            </a:pPr>
            <a:endParaRPr lang="da-DK" dirty="0"/>
          </a:p>
        </p:txBody>
      </p:sp>
      <p:sp>
        <p:nvSpPr>
          <p:cNvPr id="10" name="Text Placeholder 9">
            <a:extLst>
              <a:ext uri="{FF2B5EF4-FFF2-40B4-BE49-F238E27FC236}">
                <a16:creationId xmlns:a16="http://schemas.microsoft.com/office/drawing/2014/main" id="{2F6F0EAB-7F4F-4551-718B-294F3C33F7FE}"/>
              </a:ext>
            </a:extLst>
          </p:cNvPr>
          <p:cNvSpPr>
            <a:spLocks noGrp="1"/>
          </p:cNvSpPr>
          <p:nvPr>
            <p:ph type="body" sz="quarter" idx="12"/>
          </p:nvPr>
        </p:nvSpPr>
        <p:spPr/>
        <p:txBody>
          <a:bodyPr/>
          <a:lstStyle/>
          <a:p>
            <a:r>
              <a:rPr lang="en-US" sz="2400" b="1" dirty="0"/>
              <a:t>For all: </a:t>
            </a:r>
          </a:p>
          <a:p>
            <a:pPr marL="285750" indent="-285750">
              <a:buFont typeface="Arial" panose="020B0604020202020204" pitchFamily="34" charset="0"/>
              <a:buChar char="•"/>
            </a:pPr>
            <a:r>
              <a:rPr lang="en-US" dirty="0"/>
              <a:t>Theory (but not too much)</a:t>
            </a:r>
          </a:p>
          <a:p>
            <a:pPr marL="285750" indent="-285750">
              <a:buFont typeface="Arial" panose="020B0604020202020204" pitchFamily="34" charset="0"/>
              <a:buChar char="•"/>
            </a:pPr>
            <a:r>
              <a:rPr lang="en-US" dirty="0"/>
              <a:t>What citizen science is (and is not)</a:t>
            </a:r>
          </a:p>
          <a:p>
            <a:pPr marL="971550" lvl="1" indent="-285750"/>
            <a:r>
              <a:rPr lang="en-US" sz="1800" dirty="0"/>
              <a:t>Enable their participation in an ongoing citizen science project (practice)</a:t>
            </a:r>
          </a:p>
          <a:p>
            <a:pPr marL="285750" indent="-285750">
              <a:buFont typeface="Arial" panose="020B0604020202020204" pitchFamily="34" charset="0"/>
              <a:buChar char="•"/>
            </a:pPr>
            <a:r>
              <a:rPr lang="en-US" dirty="0"/>
              <a:t>What the proposed citizen science project is about</a:t>
            </a:r>
          </a:p>
          <a:p>
            <a:pPr marL="285750" indent="-285750">
              <a:buFont typeface="Arial" panose="020B0604020202020204" pitchFamily="34" charset="0"/>
              <a:buChar char="•"/>
            </a:pPr>
            <a:endParaRPr lang="en-US" dirty="0"/>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What other RPO staff need to know about CS</a:t>
            </a:r>
            <a:endParaRPr lang="da-DK" dirty="0"/>
          </a:p>
        </p:txBody>
      </p:sp>
      <p:sp>
        <p:nvSpPr>
          <p:cNvPr id="6" name="Text Placeholder 5">
            <a:extLst>
              <a:ext uri="{FF2B5EF4-FFF2-40B4-BE49-F238E27FC236}">
                <a16:creationId xmlns:a16="http://schemas.microsoft.com/office/drawing/2014/main" id="{C2224CDA-AFC8-8633-045B-1BFE7DC5757D}"/>
              </a:ext>
            </a:extLst>
          </p:cNvPr>
          <p:cNvSpPr>
            <a:spLocks noGrp="1"/>
          </p:cNvSpPr>
          <p:nvPr>
            <p:ph type="body" sz="quarter" idx="11"/>
          </p:nvPr>
        </p:nvSpPr>
        <p:spPr>
          <a:xfrm>
            <a:off x="610940" y="1556010"/>
            <a:ext cx="11291127" cy="422275"/>
          </a:xfrm>
        </p:spPr>
        <p:txBody>
          <a:bodyPr/>
          <a:lstStyle/>
          <a:p>
            <a:r>
              <a:rPr lang="en-US" sz="2800" b="1" dirty="0"/>
              <a:t>Depends who your audience is! </a:t>
            </a:r>
            <a:r>
              <a:rPr lang="en-US" sz="1600" b="1" dirty="0"/>
              <a:t>(communication staff, funding staff, administrators)</a:t>
            </a:r>
            <a:endParaRPr lang="da-DK" sz="1600" dirty="0"/>
          </a:p>
        </p:txBody>
      </p:sp>
    </p:spTree>
    <p:extLst>
      <p:ext uri="{BB962C8B-B14F-4D97-AF65-F5344CB8AC3E}">
        <p14:creationId xmlns:p14="http://schemas.microsoft.com/office/powerpoint/2010/main" val="4244655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F6F0EAB-7F4F-4551-718B-294F3C33F7FE}"/>
              </a:ext>
            </a:extLst>
          </p:cNvPr>
          <p:cNvSpPr>
            <a:spLocks noGrp="1"/>
          </p:cNvSpPr>
          <p:nvPr>
            <p:ph type="body" sz="quarter" idx="12"/>
          </p:nvPr>
        </p:nvSpPr>
        <p:spPr>
          <a:xfrm>
            <a:off x="671351" y="1932878"/>
            <a:ext cx="5476688" cy="4205393"/>
          </a:xfrm>
        </p:spPr>
        <p:txBody>
          <a:bodyPr/>
          <a:lstStyle/>
          <a:p>
            <a:r>
              <a:rPr lang="en-US" sz="2400" b="1" dirty="0"/>
              <a:t>Theory </a:t>
            </a:r>
            <a:r>
              <a:rPr lang="en-US" sz="2000" b="1" dirty="0"/>
              <a:t>(and some cases)</a:t>
            </a:r>
            <a:endParaRPr lang="en-US" b="1" dirty="0"/>
          </a:p>
          <a:p>
            <a:pPr marL="285750" indent="-285750">
              <a:buFont typeface="Arial" panose="020B0604020202020204" pitchFamily="34" charset="0"/>
              <a:buChar char="•"/>
            </a:pPr>
            <a:r>
              <a:rPr lang="en-US" dirty="0"/>
              <a:t>Inspiration from courses, e.g. UCL course (past slide) or SDU course: </a:t>
            </a:r>
          </a:p>
          <a:p>
            <a:pPr marL="971550" lvl="1" indent="-285750"/>
            <a:r>
              <a:rPr lang="en-US" sz="1800" dirty="0"/>
              <a:t>Reasons to include citizens</a:t>
            </a:r>
          </a:p>
          <a:p>
            <a:pPr marL="971550" lvl="1" indent="-285750"/>
            <a:r>
              <a:rPr lang="en-US" sz="1800" dirty="0"/>
              <a:t>Co-creation</a:t>
            </a:r>
          </a:p>
          <a:p>
            <a:pPr marL="971550" lvl="1" indent="-285750"/>
            <a:r>
              <a:rPr lang="en-US" sz="1800" dirty="0"/>
              <a:t>Managing citizen science projects</a:t>
            </a:r>
          </a:p>
          <a:p>
            <a:pPr marL="971550" lvl="1" indent="-285750"/>
            <a:r>
              <a:rPr lang="en-US" sz="1800" dirty="0"/>
              <a:t>Learning to work cross-disciplinarily</a:t>
            </a:r>
          </a:p>
          <a:p>
            <a:pPr marL="971550" lvl="1" indent="-285750"/>
            <a:r>
              <a:rPr lang="en-US" sz="1800" dirty="0"/>
              <a:t>How to contribute to (citizen science) research</a:t>
            </a:r>
          </a:p>
          <a:p>
            <a:pPr marL="0" lvl="1" indent="0">
              <a:buNone/>
            </a:pPr>
            <a:endParaRPr lang="en-US" sz="1800" dirty="0"/>
          </a:p>
          <a:p>
            <a:pPr marL="0" lvl="1" indent="0">
              <a:buNone/>
            </a:pPr>
            <a:r>
              <a:rPr lang="en-US" b="1" dirty="0"/>
              <a:t>Practice</a:t>
            </a:r>
          </a:p>
          <a:p>
            <a:pPr marL="285750" lvl="1" indent="-285750"/>
            <a:r>
              <a:rPr lang="en-US" sz="1800" dirty="0"/>
              <a:t>Include field trips, citizen science project visits and/or conference attendance</a:t>
            </a:r>
          </a:p>
        </p:txBody>
      </p:sp>
      <p:sp>
        <p:nvSpPr>
          <p:cNvPr id="6" name="Text Placeholder 5">
            <a:extLst>
              <a:ext uri="{FF2B5EF4-FFF2-40B4-BE49-F238E27FC236}">
                <a16:creationId xmlns:a16="http://schemas.microsoft.com/office/drawing/2014/main" id="{C2224CDA-AFC8-8633-045B-1BFE7DC5757D}"/>
              </a:ext>
            </a:extLst>
          </p:cNvPr>
          <p:cNvSpPr>
            <a:spLocks noGrp="1"/>
          </p:cNvSpPr>
          <p:nvPr>
            <p:ph type="body" sz="quarter" idx="11"/>
          </p:nvPr>
        </p:nvSpPr>
        <p:spPr>
          <a:xfrm>
            <a:off x="671103" y="1281825"/>
            <a:ext cx="10963275" cy="422275"/>
          </a:xfrm>
        </p:spPr>
        <p:txBody>
          <a:bodyPr/>
          <a:lstStyle/>
          <a:p>
            <a:r>
              <a:rPr lang="en-US" dirty="0"/>
              <a:t>Some theory and some practice</a:t>
            </a:r>
            <a:endParaRPr lang="da-DK" dirty="0"/>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What students need to know about CS</a:t>
            </a:r>
            <a:endParaRPr lang="da-DK" dirty="0"/>
          </a:p>
        </p:txBody>
      </p:sp>
      <p:pic>
        <p:nvPicPr>
          <p:cNvPr id="5" name="Picture 4">
            <a:hlinkClick r:id="rId2"/>
            <a:extLst>
              <a:ext uri="{FF2B5EF4-FFF2-40B4-BE49-F238E27FC236}">
                <a16:creationId xmlns:a16="http://schemas.microsoft.com/office/drawing/2014/main" id="{AC52E8A2-AA15-93AD-2F12-E4EBF4A9FB9C}"/>
              </a:ext>
            </a:extLst>
          </p:cNvPr>
          <p:cNvPicPr>
            <a:picLocks noChangeAspect="1"/>
          </p:cNvPicPr>
          <p:nvPr/>
        </p:nvPicPr>
        <p:blipFill rotWithShape="1">
          <a:blip r:embed="rId3"/>
          <a:srcRect b="2613"/>
          <a:stretch/>
        </p:blipFill>
        <p:spPr>
          <a:xfrm>
            <a:off x="9592513" y="0"/>
            <a:ext cx="2599488" cy="2215376"/>
          </a:xfrm>
          <a:prstGeom prst="rect">
            <a:avLst/>
          </a:prstGeom>
        </p:spPr>
      </p:pic>
      <p:pic>
        <p:nvPicPr>
          <p:cNvPr id="8" name="Picture 7">
            <a:extLst>
              <a:ext uri="{FF2B5EF4-FFF2-40B4-BE49-F238E27FC236}">
                <a16:creationId xmlns:a16="http://schemas.microsoft.com/office/drawing/2014/main" id="{C8319F57-455E-0EDA-6EEF-59636E75516F}"/>
              </a:ext>
            </a:extLst>
          </p:cNvPr>
          <p:cNvPicPr>
            <a:picLocks noChangeAspect="1"/>
          </p:cNvPicPr>
          <p:nvPr/>
        </p:nvPicPr>
        <p:blipFill rotWithShape="1">
          <a:blip r:embed="rId4"/>
          <a:srcRect t="1" r="927" b="534"/>
          <a:stretch/>
        </p:blipFill>
        <p:spPr>
          <a:xfrm>
            <a:off x="6763014" y="2593000"/>
            <a:ext cx="5369513" cy="2700111"/>
          </a:xfrm>
          <a:prstGeom prst="rect">
            <a:avLst/>
          </a:prstGeom>
        </p:spPr>
      </p:pic>
    </p:spTree>
    <p:extLst>
      <p:ext uri="{BB962C8B-B14F-4D97-AF65-F5344CB8AC3E}">
        <p14:creationId xmlns:p14="http://schemas.microsoft.com/office/powerpoint/2010/main" val="198904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7D2D5B-CE32-DCE1-56AF-6730FD0695C9}"/>
              </a:ext>
            </a:extLst>
          </p:cNvPr>
          <p:cNvSpPr/>
          <p:nvPr/>
        </p:nvSpPr>
        <p:spPr>
          <a:xfrm>
            <a:off x="5773119" y="61512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xt Placeholder 9">
            <a:extLst>
              <a:ext uri="{FF2B5EF4-FFF2-40B4-BE49-F238E27FC236}">
                <a16:creationId xmlns:a16="http://schemas.microsoft.com/office/drawing/2014/main" id="{2F6F0EAB-7F4F-4551-718B-294F3C33F7FE}"/>
              </a:ext>
            </a:extLst>
          </p:cNvPr>
          <p:cNvSpPr>
            <a:spLocks noGrp="1"/>
          </p:cNvSpPr>
          <p:nvPr>
            <p:ph type="body" sz="quarter" idx="12"/>
          </p:nvPr>
        </p:nvSpPr>
        <p:spPr>
          <a:xfrm>
            <a:off x="4720691" y="4088780"/>
            <a:ext cx="7389533" cy="2769220"/>
          </a:xfrm>
        </p:spPr>
        <p:txBody>
          <a:bodyPr/>
          <a:lstStyle/>
          <a:p>
            <a:r>
              <a:rPr lang="en-US" sz="2400" b="1" dirty="0"/>
              <a:t>Practice! </a:t>
            </a:r>
          </a:p>
          <a:p>
            <a:pPr marL="285750" indent="-285750">
              <a:buFont typeface="Arial" panose="020B0604020202020204" pitchFamily="34" charset="0"/>
              <a:buChar char="•"/>
            </a:pPr>
            <a:r>
              <a:rPr lang="en-US" dirty="0"/>
              <a:t>A great way to enhance understanding and learn is to participate in citizen science projects!</a:t>
            </a:r>
          </a:p>
          <a:p>
            <a:pPr marL="285750" indent="-285750">
              <a:buFont typeface="Arial" panose="020B0604020202020204" pitchFamily="34" charset="0"/>
              <a:buChar char="•"/>
            </a:pPr>
            <a:r>
              <a:rPr lang="en-US" dirty="0"/>
              <a:t>An easy way is to try out projects on Zooniverse.org (usually around 100 projects)</a:t>
            </a:r>
          </a:p>
          <a:p>
            <a:pPr marL="285750" indent="-285750">
              <a:buFont typeface="Arial" panose="020B0604020202020204" pitchFamily="34" charset="0"/>
              <a:buChar char="•"/>
            </a:pPr>
            <a:r>
              <a:rPr lang="en-US" dirty="0"/>
              <a:t>Try to find local projects your students can participate in as well (not necessarily only within their own discipline!)</a:t>
            </a:r>
          </a:p>
          <a:p>
            <a:endParaRPr lang="en-US" b="1" dirty="0"/>
          </a:p>
          <a:p>
            <a:pPr marL="285750" indent="-285750">
              <a:buFont typeface="Arial" panose="020B0604020202020204" pitchFamily="34" charset="0"/>
              <a:buChar char="•"/>
            </a:pPr>
            <a:endParaRPr lang="da-DK" dirty="0"/>
          </a:p>
        </p:txBody>
      </p:sp>
      <p:sp>
        <p:nvSpPr>
          <p:cNvPr id="6" name="Text Placeholder 5">
            <a:extLst>
              <a:ext uri="{FF2B5EF4-FFF2-40B4-BE49-F238E27FC236}">
                <a16:creationId xmlns:a16="http://schemas.microsoft.com/office/drawing/2014/main" id="{C2224CDA-AFC8-8633-045B-1BFE7DC5757D}"/>
              </a:ext>
            </a:extLst>
          </p:cNvPr>
          <p:cNvSpPr>
            <a:spLocks noGrp="1"/>
          </p:cNvSpPr>
          <p:nvPr>
            <p:ph type="body" sz="quarter" idx="11"/>
          </p:nvPr>
        </p:nvSpPr>
        <p:spPr>
          <a:xfrm>
            <a:off x="610940" y="1076042"/>
            <a:ext cx="10963275" cy="422275"/>
          </a:xfrm>
        </p:spPr>
        <p:txBody>
          <a:bodyPr/>
          <a:lstStyle/>
          <a:p>
            <a:r>
              <a:rPr lang="en-US" dirty="0"/>
              <a:t>Some theory and some </a:t>
            </a:r>
            <a:r>
              <a:rPr lang="en-US" dirty="0">
                <a:solidFill>
                  <a:srgbClr val="060606"/>
                </a:solidFill>
              </a:rPr>
              <a:t>practice</a:t>
            </a:r>
            <a:endParaRPr lang="da-DK" dirty="0">
              <a:solidFill>
                <a:srgbClr val="060606"/>
              </a:solidFill>
            </a:endParaRPr>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What students need to know about CS</a:t>
            </a:r>
            <a:endParaRPr lang="da-DK" dirty="0"/>
          </a:p>
        </p:txBody>
      </p:sp>
      <p:pic>
        <p:nvPicPr>
          <p:cNvPr id="4" name="Picture 3">
            <a:extLst>
              <a:ext uri="{FF2B5EF4-FFF2-40B4-BE49-F238E27FC236}">
                <a16:creationId xmlns:a16="http://schemas.microsoft.com/office/drawing/2014/main" id="{8133A9F9-8D8D-D924-C58A-694A9E4FF049}"/>
              </a:ext>
            </a:extLst>
          </p:cNvPr>
          <p:cNvPicPr>
            <a:picLocks noChangeAspect="1"/>
          </p:cNvPicPr>
          <p:nvPr/>
        </p:nvPicPr>
        <p:blipFill>
          <a:blip r:embed="rId2">
            <a:alphaModFix amt="35000"/>
          </a:blip>
          <a:stretch>
            <a:fillRect/>
          </a:stretch>
        </p:blipFill>
        <p:spPr>
          <a:xfrm>
            <a:off x="-18367" y="1"/>
            <a:ext cx="12210367" cy="3764614"/>
          </a:xfrm>
          <a:prstGeom prst="rect">
            <a:avLst/>
          </a:prstGeom>
        </p:spPr>
      </p:pic>
      <p:pic>
        <p:nvPicPr>
          <p:cNvPr id="7" name="Picture 6">
            <a:extLst>
              <a:ext uri="{FF2B5EF4-FFF2-40B4-BE49-F238E27FC236}">
                <a16:creationId xmlns:a16="http://schemas.microsoft.com/office/drawing/2014/main" id="{965D029B-3AFA-D774-68AD-66895084FC0F}"/>
              </a:ext>
            </a:extLst>
          </p:cNvPr>
          <p:cNvPicPr>
            <a:picLocks noChangeAspect="1"/>
          </p:cNvPicPr>
          <p:nvPr/>
        </p:nvPicPr>
        <p:blipFill>
          <a:blip r:embed="rId3"/>
          <a:stretch>
            <a:fillRect/>
          </a:stretch>
        </p:blipFill>
        <p:spPr>
          <a:xfrm>
            <a:off x="9732225" y="2663849"/>
            <a:ext cx="2377999" cy="1016204"/>
          </a:xfrm>
          <a:prstGeom prst="rect">
            <a:avLst/>
          </a:prstGeom>
        </p:spPr>
      </p:pic>
      <p:pic>
        <p:nvPicPr>
          <p:cNvPr id="16" name="Picture 15">
            <a:extLst>
              <a:ext uri="{FF2B5EF4-FFF2-40B4-BE49-F238E27FC236}">
                <a16:creationId xmlns:a16="http://schemas.microsoft.com/office/drawing/2014/main" id="{E4313B2C-F4C1-5039-0524-DB3B9E7D13C0}"/>
              </a:ext>
            </a:extLst>
          </p:cNvPr>
          <p:cNvPicPr>
            <a:picLocks noChangeAspect="1"/>
          </p:cNvPicPr>
          <p:nvPr/>
        </p:nvPicPr>
        <p:blipFill rotWithShape="1">
          <a:blip r:embed="rId4"/>
          <a:srcRect b="25395"/>
          <a:stretch/>
        </p:blipFill>
        <p:spPr>
          <a:xfrm>
            <a:off x="-12607" y="3764615"/>
            <a:ext cx="4361583" cy="3093386"/>
          </a:xfrm>
          <a:prstGeom prst="rect">
            <a:avLst/>
          </a:prstGeom>
        </p:spPr>
      </p:pic>
    </p:spTree>
    <p:extLst>
      <p:ext uri="{BB962C8B-B14F-4D97-AF65-F5344CB8AC3E}">
        <p14:creationId xmlns:p14="http://schemas.microsoft.com/office/powerpoint/2010/main" val="2277850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02578F-59B5-C6C9-B6AC-4C8D1D90B1EB}"/>
              </a:ext>
            </a:extLst>
          </p:cNvPr>
          <p:cNvSpPr>
            <a:spLocks noGrp="1"/>
          </p:cNvSpPr>
          <p:nvPr>
            <p:ph type="body" sz="quarter" idx="12"/>
          </p:nvPr>
        </p:nvSpPr>
        <p:spPr>
          <a:xfrm>
            <a:off x="648358" y="2316692"/>
            <a:ext cx="6124149" cy="3657600"/>
          </a:xfrm>
        </p:spPr>
        <p:txBody>
          <a:bodyPr/>
          <a:lstStyle/>
          <a:p>
            <a:r>
              <a:rPr lang="en-US" sz="2400" b="1" dirty="0"/>
              <a:t>Choose the important points to cover for your audience and project (e.g. from list on the right)</a:t>
            </a:r>
          </a:p>
          <a:p>
            <a:pPr marL="285750" indent="-285750">
              <a:buFont typeface="Arial" panose="020B0604020202020204" pitchFamily="34" charset="0"/>
              <a:buChar char="•"/>
            </a:pPr>
            <a:r>
              <a:rPr lang="da-DK" dirty="0"/>
              <a:t>In </a:t>
            </a:r>
            <a:r>
              <a:rPr lang="da-DK" dirty="0" err="1"/>
              <a:t>our</a:t>
            </a:r>
            <a:r>
              <a:rPr lang="da-DK" dirty="0"/>
              <a:t> 2-hour citizen science TTT, </a:t>
            </a:r>
            <a:r>
              <a:rPr lang="da-DK" dirty="0" err="1"/>
              <a:t>we</a:t>
            </a:r>
            <a:r>
              <a:rPr lang="da-DK" dirty="0"/>
              <a:t> </a:t>
            </a:r>
            <a:r>
              <a:rPr lang="da-DK" dirty="0" err="1"/>
              <a:t>focused</a:t>
            </a:r>
            <a:r>
              <a:rPr lang="da-DK" dirty="0"/>
              <a:t> on: </a:t>
            </a:r>
          </a:p>
          <a:p>
            <a:pPr marL="971550" lvl="1" indent="-285750"/>
            <a:r>
              <a:rPr lang="da-DK" sz="1800" dirty="0" err="1"/>
              <a:t>Audiences</a:t>
            </a:r>
            <a:r>
              <a:rPr lang="da-DK" sz="1800" dirty="0"/>
              <a:t> and stakeholders</a:t>
            </a:r>
          </a:p>
          <a:p>
            <a:pPr marL="971550" lvl="1" indent="-285750"/>
            <a:r>
              <a:rPr lang="da-DK" sz="1800" dirty="0"/>
              <a:t>Training design</a:t>
            </a:r>
          </a:p>
          <a:p>
            <a:pPr marL="971550" lvl="1" indent="-285750"/>
            <a:r>
              <a:rPr lang="da-DK" sz="1800" dirty="0" err="1"/>
              <a:t>Identifying</a:t>
            </a:r>
            <a:r>
              <a:rPr lang="da-DK" sz="1800" dirty="0"/>
              <a:t> </a:t>
            </a:r>
            <a:r>
              <a:rPr lang="da-DK" sz="1800" dirty="0" err="1"/>
              <a:t>challenges</a:t>
            </a:r>
            <a:r>
              <a:rPr lang="da-DK" sz="1800" dirty="0"/>
              <a:t> and solutions to </a:t>
            </a:r>
            <a:r>
              <a:rPr lang="da-DK" sz="1800" dirty="0" err="1"/>
              <a:t>implementing</a:t>
            </a:r>
            <a:r>
              <a:rPr lang="da-DK" sz="1800" dirty="0"/>
              <a:t> the </a:t>
            </a:r>
            <a:r>
              <a:rPr lang="da-DK" sz="1800" dirty="0" err="1"/>
              <a:t>suggested</a:t>
            </a:r>
            <a:r>
              <a:rPr lang="da-DK" sz="1800" dirty="0"/>
              <a:t> </a:t>
            </a:r>
            <a:r>
              <a:rPr lang="da-DK" sz="1800" dirty="0" err="1"/>
              <a:t>training</a:t>
            </a:r>
            <a:endParaRPr lang="da-DK" sz="1800" dirty="0"/>
          </a:p>
        </p:txBody>
      </p:sp>
      <p:sp>
        <p:nvSpPr>
          <p:cNvPr id="3" name="Text Placeholder 2">
            <a:extLst>
              <a:ext uri="{FF2B5EF4-FFF2-40B4-BE49-F238E27FC236}">
                <a16:creationId xmlns:a16="http://schemas.microsoft.com/office/drawing/2014/main" id="{64EBCF3A-AC4E-3F6A-CF1D-DC0A97B0F1AD}"/>
              </a:ext>
            </a:extLst>
          </p:cNvPr>
          <p:cNvSpPr>
            <a:spLocks noGrp="1"/>
          </p:cNvSpPr>
          <p:nvPr>
            <p:ph type="body" sz="quarter" idx="11"/>
          </p:nvPr>
        </p:nvSpPr>
        <p:spPr>
          <a:xfrm>
            <a:off x="648111" y="1597814"/>
            <a:ext cx="6830640" cy="422275"/>
          </a:xfrm>
        </p:spPr>
        <p:txBody>
          <a:bodyPr/>
          <a:lstStyle/>
          <a:p>
            <a:r>
              <a:rPr lang="en-US" dirty="0"/>
              <a:t>Training more trainers</a:t>
            </a:r>
            <a:endParaRPr lang="da-DK" dirty="0"/>
          </a:p>
        </p:txBody>
      </p:sp>
      <p:sp>
        <p:nvSpPr>
          <p:cNvPr id="4" name="Text Placeholder 3">
            <a:extLst>
              <a:ext uri="{FF2B5EF4-FFF2-40B4-BE49-F238E27FC236}">
                <a16:creationId xmlns:a16="http://schemas.microsoft.com/office/drawing/2014/main" id="{C7412BD3-6416-C2C3-C844-3D5BC50BF44A}"/>
              </a:ext>
            </a:extLst>
          </p:cNvPr>
          <p:cNvSpPr>
            <a:spLocks noGrp="1"/>
          </p:cNvSpPr>
          <p:nvPr>
            <p:ph type="body" sz="quarter" idx="10"/>
          </p:nvPr>
        </p:nvSpPr>
        <p:spPr/>
        <p:txBody>
          <a:bodyPr/>
          <a:lstStyle/>
          <a:p>
            <a:r>
              <a:rPr lang="en-US" dirty="0"/>
              <a:t>Train-the-Trainer (TTT) concept</a:t>
            </a:r>
            <a:endParaRPr lang="da-DK" dirty="0"/>
          </a:p>
        </p:txBody>
      </p:sp>
      <p:graphicFrame>
        <p:nvGraphicFramePr>
          <p:cNvPr id="5" name="Diagram 4">
            <a:extLst>
              <a:ext uri="{FF2B5EF4-FFF2-40B4-BE49-F238E27FC236}">
                <a16:creationId xmlns:a16="http://schemas.microsoft.com/office/drawing/2014/main" id="{6581E39C-EAF7-6EF1-A89A-0CD8E4D6C655}"/>
              </a:ext>
            </a:extLst>
          </p:cNvPr>
          <p:cNvGraphicFramePr/>
          <p:nvPr>
            <p:extLst>
              <p:ext uri="{D42A27DB-BD31-4B8C-83A1-F6EECF244321}">
                <p14:modId xmlns:p14="http://schemas.microsoft.com/office/powerpoint/2010/main" val="1162529914"/>
              </p:ext>
            </p:extLst>
          </p:nvPr>
        </p:nvGraphicFramePr>
        <p:xfrm>
          <a:off x="6962935" y="171595"/>
          <a:ext cx="5052741" cy="2709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624FB78F-C377-2744-37BC-A7F572BF35CA}"/>
              </a:ext>
            </a:extLst>
          </p:cNvPr>
          <p:cNvSpPr/>
          <p:nvPr/>
        </p:nvSpPr>
        <p:spPr>
          <a:xfrm>
            <a:off x="8675265" y="868191"/>
            <a:ext cx="1516949" cy="2081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Train-the-Trainer</a:t>
            </a:r>
            <a:endParaRPr lang="da-DK" sz="1200" dirty="0"/>
          </a:p>
        </p:txBody>
      </p:sp>
      <p:pic>
        <p:nvPicPr>
          <p:cNvPr id="8" name="Picture 7">
            <a:extLst>
              <a:ext uri="{FF2B5EF4-FFF2-40B4-BE49-F238E27FC236}">
                <a16:creationId xmlns:a16="http://schemas.microsoft.com/office/drawing/2014/main" id="{62205BCE-97D6-F664-82A1-B08A2818266E}"/>
              </a:ext>
            </a:extLst>
          </p:cNvPr>
          <p:cNvPicPr>
            <a:picLocks noChangeAspect="1"/>
          </p:cNvPicPr>
          <p:nvPr/>
        </p:nvPicPr>
        <p:blipFill rotWithShape="1">
          <a:blip r:embed="rId7"/>
          <a:srcRect b="51777"/>
          <a:stretch/>
        </p:blipFill>
        <p:spPr>
          <a:xfrm>
            <a:off x="7139996" y="4556840"/>
            <a:ext cx="2349309" cy="1647849"/>
          </a:xfrm>
          <a:prstGeom prst="rect">
            <a:avLst/>
          </a:prstGeom>
        </p:spPr>
      </p:pic>
      <p:pic>
        <p:nvPicPr>
          <p:cNvPr id="10" name="Picture 9">
            <a:extLst>
              <a:ext uri="{FF2B5EF4-FFF2-40B4-BE49-F238E27FC236}">
                <a16:creationId xmlns:a16="http://schemas.microsoft.com/office/drawing/2014/main" id="{73666A31-8CB3-BA4B-3B39-8366E044A450}"/>
              </a:ext>
            </a:extLst>
          </p:cNvPr>
          <p:cNvPicPr>
            <a:picLocks noChangeAspect="1"/>
          </p:cNvPicPr>
          <p:nvPr/>
        </p:nvPicPr>
        <p:blipFill>
          <a:blip r:embed="rId8"/>
          <a:stretch>
            <a:fillRect/>
          </a:stretch>
        </p:blipFill>
        <p:spPr>
          <a:xfrm>
            <a:off x="7123926" y="3133421"/>
            <a:ext cx="4619625" cy="1313423"/>
          </a:xfrm>
          <a:prstGeom prst="rect">
            <a:avLst/>
          </a:prstGeom>
        </p:spPr>
      </p:pic>
      <p:pic>
        <p:nvPicPr>
          <p:cNvPr id="11" name="Picture 10">
            <a:extLst>
              <a:ext uri="{FF2B5EF4-FFF2-40B4-BE49-F238E27FC236}">
                <a16:creationId xmlns:a16="http://schemas.microsoft.com/office/drawing/2014/main" id="{CE1B6F26-5F80-1D6A-FEC7-B58A66D9FBAF}"/>
              </a:ext>
            </a:extLst>
          </p:cNvPr>
          <p:cNvPicPr>
            <a:picLocks noChangeAspect="1"/>
          </p:cNvPicPr>
          <p:nvPr/>
        </p:nvPicPr>
        <p:blipFill rotWithShape="1">
          <a:blip r:embed="rId7"/>
          <a:srcRect t="50724"/>
          <a:stretch/>
        </p:blipFill>
        <p:spPr>
          <a:xfrm>
            <a:off x="9489305" y="4556840"/>
            <a:ext cx="2349309" cy="1683835"/>
          </a:xfrm>
          <a:prstGeom prst="rect">
            <a:avLst/>
          </a:prstGeom>
        </p:spPr>
      </p:pic>
      <p:sp>
        <p:nvSpPr>
          <p:cNvPr id="12" name="Rectangle 11">
            <a:extLst>
              <a:ext uri="{FF2B5EF4-FFF2-40B4-BE49-F238E27FC236}">
                <a16:creationId xmlns:a16="http://schemas.microsoft.com/office/drawing/2014/main" id="{94505B76-707D-E0C7-434F-813CA4750DE3}"/>
              </a:ext>
            </a:extLst>
          </p:cNvPr>
          <p:cNvSpPr/>
          <p:nvPr/>
        </p:nvSpPr>
        <p:spPr>
          <a:xfrm>
            <a:off x="5773119" y="61512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Rectangle 12">
            <a:extLst>
              <a:ext uri="{FF2B5EF4-FFF2-40B4-BE49-F238E27FC236}">
                <a16:creationId xmlns:a16="http://schemas.microsoft.com/office/drawing/2014/main" id="{BB80EFB0-71B9-E8F2-B523-FB3A4AD46086}"/>
              </a:ext>
            </a:extLst>
          </p:cNvPr>
          <p:cNvSpPr/>
          <p:nvPr/>
        </p:nvSpPr>
        <p:spPr>
          <a:xfrm>
            <a:off x="8314650" y="6381630"/>
            <a:ext cx="3683241" cy="199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60606"/>
                </a:solidFill>
              </a:rPr>
              <a:t>MOOC course on EU-</a:t>
            </a:r>
            <a:r>
              <a:rPr lang="en-US" sz="1200" dirty="0" err="1">
                <a:solidFill>
                  <a:srgbClr val="060606"/>
                </a:solidFill>
              </a:rPr>
              <a:t>citizen.science</a:t>
            </a:r>
            <a:endParaRPr lang="da-DK" sz="1200" dirty="0">
              <a:solidFill>
                <a:srgbClr val="060606"/>
              </a:solidFill>
            </a:endParaRPr>
          </a:p>
        </p:txBody>
      </p:sp>
    </p:spTree>
    <p:extLst>
      <p:ext uri="{BB962C8B-B14F-4D97-AF65-F5344CB8AC3E}">
        <p14:creationId xmlns:p14="http://schemas.microsoft.com/office/powerpoint/2010/main" val="1461536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B4E6E3-01C5-413D-96FB-E9D57D759081}"/>
              </a:ext>
            </a:extLst>
          </p:cNvPr>
          <p:cNvSpPr>
            <a:spLocks noGrp="1"/>
          </p:cNvSpPr>
          <p:nvPr>
            <p:ph type="body" sz="quarter" idx="10"/>
          </p:nvPr>
        </p:nvSpPr>
        <p:spPr>
          <a:xfrm>
            <a:off x="2351655" y="459400"/>
            <a:ext cx="9751445" cy="422275"/>
          </a:xfrm>
        </p:spPr>
        <p:txBody>
          <a:bodyPr/>
          <a:lstStyle/>
          <a:p>
            <a:r>
              <a:rPr lang="it-IT" dirty="0"/>
              <a:t>Stakeholder Analysis: Timing of Participant training</a:t>
            </a:r>
          </a:p>
        </p:txBody>
      </p:sp>
      <p:cxnSp>
        <p:nvCxnSpPr>
          <p:cNvPr id="6" name="Straight Arrow Connector 5">
            <a:extLst>
              <a:ext uri="{FF2B5EF4-FFF2-40B4-BE49-F238E27FC236}">
                <a16:creationId xmlns:a16="http://schemas.microsoft.com/office/drawing/2014/main" id="{32952924-B9AD-4CE8-B1E5-2E3A5EA047E8}"/>
              </a:ext>
            </a:extLst>
          </p:cNvPr>
          <p:cNvCxnSpPr>
            <a:cxnSpLocks/>
          </p:cNvCxnSpPr>
          <p:nvPr/>
        </p:nvCxnSpPr>
        <p:spPr>
          <a:xfrm>
            <a:off x="1130300" y="5148118"/>
            <a:ext cx="103999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0AF7C8-36B1-4370-BBA2-DCD42E442C9D}"/>
              </a:ext>
            </a:extLst>
          </p:cNvPr>
          <p:cNvSpPr txBox="1"/>
          <p:nvPr/>
        </p:nvSpPr>
        <p:spPr>
          <a:xfrm>
            <a:off x="331200" y="1471756"/>
            <a:ext cx="5586999" cy="338554"/>
          </a:xfrm>
          <a:prstGeom prst="rect">
            <a:avLst/>
          </a:prstGeom>
          <a:noFill/>
        </p:spPr>
        <p:txBody>
          <a:bodyPr wrap="square" rtlCol="0">
            <a:spAutoFit/>
          </a:bodyPr>
          <a:lstStyle/>
          <a:p>
            <a:r>
              <a:rPr lang="en-US" sz="1600" b="1">
                <a:solidFill>
                  <a:srgbClr val="548235"/>
                </a:solidFill>
              </a:rPr>
              <a:t>Stakeholders – </a:t>
            </a:r>
            <a:r>
              <a:rPr lang="en-US" sz="1600" i="1">
                <a:solidFill>
                  <a:srgbClr val="548235"/>
                </a:solidFill>
              </a:rPr>
              <a:t>any change agents?</a:t>
            </a:r>
            <a:endParaRPr lang="da-DK" sz="1600">
              <a:solidFill>
                <a:srgbClr val="548235"/>
              </a:solidFill>
            </a:endParaRPr>
          </a:p>
        </p:txBody>
      </p:sp>
      <p:sp>
        <p:nvSpPr>
          <p:cNvPr id="12" name="TextBox 11">
            <a:extLst>
              <a:ext uri="{FF2B5EF4-FFF2-40B4-BE49-F238E27FC236}">
                <a16:creationId xmlns:a16="http://schemas.microsoft.com/office/drawing/2014/main" id="{D9653A6E-BEB0-4AAA-BBE8-C197E5C1DC24}"/>
              </a:ext>
            </a:extLst>
          </p:cNvPr>
          <p:cNvSpPr txBox="1"/>
          <p:nvPr/>
        </p:nvSpPr>
        <p:spPr>
          <a:xfrm>
            <a:off x="0" y="4855730"/>
            <a:ext cx="11530260" cy="830997"/>
          </a:xfrm>
          <a:prstGeom prst="rect">
            <a:avLst/>
          </a:prstGeom>
          <a:noFill/>
        </p:spPr>
        <p:txBody>
          <a:bodyPr wrap="square" rtlCol="0">
            <a:spAutoFit/>
          </a:bodyPr>
          <a:lstStyle/>
          <a:p>
            <a:r>
              <a:rPr lang="en-US" sz="1600" b="1">
                <a:solidFill>
                  <a:srgbClr val="548235"/>
                </a:solidFill>
              </a:rPr>
              <a:t>Timing</a:t>
            </a:r>
          </a:p>
          <a:p>
            <a:r>
              <a:rPr lang="en-US" sz="1600">
                <a:solidFill>
                  <a:srgbClr val="548235"/>
                </a:solidFill>
              </a:rPr>
              <a:t>   	Planning –    Design –    Coordination –    Outreach –    Execution –    Evaluation –    Follow-up</a:t>
            </a:r>
            <a:endParaRPr lang="da-DK" sz="1600">
              <a:solidFill>
                <a:srgbClr val="548235"/>
              </a:solidFill>
            </a:endParaRPr>
          </a:p>
          <a:p>
            <a:r>
              <a:rPr lang="en-US" sz="1600">
                <a:solidFill>
                  <a:srgbClr val="548235"/>
                </a:solidFill>
              </a:rPr>
              <a:t> </a:t>
            </a:r>
            <a:endParaRPr lang="da-DK" sz="1600">
              <a:solidFill>
                <a:srgbClr val="548235"/>
              </a:solidFill>
            </a:endParaRPr>
          </a:p>
        </p:txBody>
      </p:sp>
      <p:sp>
        <p:nvSpPr>
          <p:cNvPr id="14" name="TextBox 13">
            <a:extLst>
              <a:ext uri="{FF2B5EF4-FFF2-40B4-BE49-F238E27FC236}">
                <a16:creationId xmlns:a16="http://schemas.microsoft.com/office/drawing/2014/main" id="{57347A71-A946-44C9-9CEF-E70745759BBC}"/>
              </a:ext>
            </a:extLst>
          </p:cNvPr>
          <p:cNvSpPr txBox="1"/>
          <p:nvPr/>
        </p:nvSpPr>
        <p:spPr>
          <a:xfrm>
            <a:off x="212436" y="1733366"/>
            <a:ext cx="4498347" cy="230832"/>
          </a:xfrm>
          <a:prstGeom prst="rect">
            <a:avLst/>
          </a:prstGeom>
          <a:noFill/>
        </p:spPr>
        <p:txBody>
          <a:bodyPr wrap="square" rtlCol="0">
            <a:spAutoFit/>
          </a:bodyPr>
          <a:lstStyle/>
          <a:p>
            <a:r>
              <a:rPr lang="en-US" sz="900" i="1">
                <a:solidFill>
                  <a:srgbClr val="548235"/>
                </a:solidFill>
              </a:rPr>
              <a:t>Place your stakeholders according to when you need to involve them</a:t>
            </a:r>
            <a:endParaRPr lang="da-DK" sz="900" i="1">
              <a:solidFill>
                <a:srgbClr val="548235"/>
              </a:solidFill>
            </a:endParaRPr>
          </a:p>
        </p:txBody>
      </p:sp>
      <p:sp>
        <p:nvSpPr>
          <p:cNvPr id="17" name="TextBox 16">
            <a:extLst>
              <a:ext uri="{FF2B5EF4-FFF2-40B4-BE49-F238E27FC236}">
                <a16:creationId xmlns:a16="http://schemas.microsoft.com/office/drawing/2014/main" id="{827CB3C5-03C6-4466-B46F-13F8F59E7785}"/>
              </a:ext>
            </a:extLst>
          </p:cNvPr>
          <p:cNvSpPr txBox="1"/>
          <p:nvPr/>
        </p:nvSpPr>
        <p:spPr>
          <a:xfrm>
            <a:off x="3781301" y="937751"/>
            <a:ext cx="3916457" cy="215444"/>
          </a:xfrm>
          <a:prstGeom prst="rect">
            <a:avLst/>
          </a:prstGeom>
          <a:noFill/>
        </p:spPr>
        <p:txBody>
          <a:bodyPr wrap="none" rtlCol="0">
            <a:spAutoFit/>
          </a:bodyPr>
          <a:lstStyle/>
          <a:p>
            <a:r>
              <a:rPr lang="en-US" sz="800" dirty="0">
                <a:solidFill>
                  <a:srgbClr val="548235"/>
                </a:solidFill>
              </a:rPr>
              <a:t>Stakeholder mapping for </a:t>
            </a:r>
            <a:r>
              <a:rPr lang="en-US" sz="800" b="1" dirty="0">
                <a:solidFill>
                  <a:srgbClr val="FAA001"/>
                </a:solidFill>
              </a:rPr>
              <a:t>Citizen Science participant / volunteer training</a:t>
            </a:r>
            <a:endParaRPr lang="da-DK" sz="800" b="1" dirty="0">
              <a:solidFill>
                <a:srgbClr val="FAA001"/>
              </a:solidFill>
            </a:endParaRPr>
          </a:p>
        </p:txBody>
      </p:sp>
      <p:sp>
        <p:nvSpPr>
          <p:cNvPr id="25" name="Rectangle 24">
            <a:extLst>
              <a:ext uri="{FF2B5EF4-FFF2-40B4-BE49-F238E27FC236}">
                <a16:creationId xmlns:a16="http://schemas.microsoft.com/office/drawing/2014/main" id="{6855E2F1-375A-42F9-8A79-04F43A7176B7}"/>
              </a:ext>
            </a:extLst>
          </p:cNvPr>
          <p:cNvSpPr/>
          <p:nvPr/>
        </p:nvSpPr>
        <p:spPr>
          <a:xfrm>
            <a:off x="4581331" y="3392416"/>
            <a:ext cx="6027575" cy="483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Early Career Researchers</a:t>
            </a:r>
          </a:p>
        </p:txBody>
      </p:sp>
      <p:sp>
        <p:nvSpPr>
          <p:cNvPr id="26" name="Rectangle 25">
            <a:extLst>
              <a:ext uri="{FF2B5EF4-FFF2-40B4-BE49-F238E27FC236}">
                <a16:creationId xmlns:a16="http://schemas.microsoft.com/office/drawing/2014/main" id="{8797AB8B-D2AD-44DD-91B5-5812FE4E440C}"/>
              </a:ext>
            </a:extLst>
          </p:cNvPr>
          <p:cNvSpPr/>
          <p:nvPr/>
        </p:nvSpPr>
        <p:spPr>
          <a:xfrm>
            <a:off x="765082" y="3348546"/>
            <a:ext cx="1935944" cy="570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Heads of Department</a:t>
            </a:r>
          </a:p>
        </p:txBody>
      </p:sp>
      <p:sp>
        <p:nvSpPr>
          <p:cNvPr id="27" name="Rectangle 26">
            <a:extLst>
              <a:ext uri="{FF2B5EF4-FFF2-40B4-BE49-F238E27FC236}">
                <a16:creationId xmlns:a16="http://schemas.microsoft.com/office/drawing/2014/main" id="{1676D0E9-4673-4503-A64C-CDBD2AB20482}"/>
              </a:ext>
            </a:extLst>
          </p:cNvPr>
          <p:cNvSpPr/>
          <p:nvPr/>
        </p:nvSpPr>
        <p:spPr>
          <a:xfrm>
            <a:off x="765082" y="2731530"/>
            <a:ext cx="1011368" cy="570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Director / Board</a:t>
            </a:r>
          </a:p>
        </p:txBody>
      </p:sp>
      <p:sp>
        <p:nvSpPr>
          <p:cNvPr id="28" name="Rectangle 27">
            <a:extLst>
              <a:ext uri="{FF2B5EF4-FFF2-40B4-BE49-F238E27FC236}">
                <a16:creationId xmlns:a16="http://schemas.microsoft.com/office/drawing/2014/main" id="{901F0EB3-203A-4423-B943-055E1160CE37}"/>
              </a:ext>
            </a:extLst>
          </p:cNvPr>
          <p:cNvSpPr/>
          <p:nvPr/>
        </p:nvSpPr>
        <p:spPr>
          <a:xfrm>
            <a:off x="765082" y="4514141"/>
            <a:ext cx="1287653" cy="48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Funding Officers</a:t>
            </a:r>
          </a:p>
        </p:txBody>
      </p:sp>
      <p:sp>
        <p:nvSpPr>
          <p:cNvPr id="29" name="Rectangle 28">
            <a:extLst>
              <a:ext uri="{FF2B5EF4-FFF2-40B4-BE49-F238E27FC236}">
                <a16:creationId xmlns:a16="http://schemas.microsoft.com/office/drawing/2014/main" id="{B8779276-039C-455D-8C73-33264E17164F}"/>
              </a:ext>
            </a:extLst>
          </p:cNvPr>
          <p:cNvSpPr/>
          <p:nvPr/>
        </p:nvSpPr>
        <p:spPr>
          <a:xfrm>
            <a:off x="1286335" y="2138411"/>
            <a:ext cx="10243925" cy="52002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a:solidFill>
                  <a:schemeClr val="tx1"/>
                </a:solidFill>
              </a:rPr>
              <a:t>External collaborators – </a:t>
            </a:r>
            <a:r>
              <a:rPr lang="en-US" sz="950" i="1">
                <a:solidFill>
                  <a:schemeClr val="tx1"/>
                </a:solidFill>
              </a:rPr>
              <a:t>break this down further, who are they?</a:t>
            </a:r>
            <a:endParaRPr lang="en-US" sz="950">
              <a:solidFill>
                <a:schemeClr val="tx1"/>
              </a:solidFill>
            </a:endParaRPr>
          </a:p>
        </p:txBody>
      </p:sp>
      <p:sp>
        <p:nvSpPr>
          <p:cNvPr id="30" name="Rectangle 29">
            <a:extLst>
              <a:ext uri="{FF2B5EF4-FFF2-40B4-BE49-F238E27FC236}">
                <a16:creationId xmlns:a16="http://schemas.microsoft.com/office/drawing/2014/main" id="{4B1F02B5-09C6-4A4A-9EAC-E23557E9CE4D}"/>
              </a:ext>
            </a:extLst>
          </p:cNvPr>
          <p:cNvSpPr/>
          <p:nvPr/>
        </p:nvSpPr>
        <p:spPr>
          <a:xfrm>
            <a:off x="3144416" y="2843391"/>
            <a:ext cx="3161134" cy="483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Research Library Staff</a:t>
            </a:r>
          </a:p>
        </p:txBody>
      </p:sp>
      <p:sp>
        <p:nvSpPr>
          <p:cNvPr id="31" name="Rectangle 30">
            <a:extLst>
              <a:ext uri="{FF2B5EF4-FFF2-40B4-BE49-F238E27FC236}">
                <a16:creationId xmlns:a16="http://schemas.microsoft.com/office/drawing/2014/main" id="{B43506F5-FC0C-43B4-9A54-4D14839AD82B}"/>
              </a:ext>
            </a:extLst>
          </p:cNvPr>
          <p:cNvSpPr/>
          <p:nvPr/>
        </p:nvSpPr>
        <p:spPr>
          <a:xfrm>
            <a:off x="765082" y="3980192"/>
            <a:ext cx="9843824" cy="48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Researchers</a:t>
            </a:r>
            <a:endParaRPr lang="en-US" sz="1000"/>
          </a:p>
        </p:txBody>
      </p:sp>
      <p:sp>
        <p:nvSpPr>
          <p:cNvPr id="8" name="Oval 7">
            <a:extLst>
              <a:ext uri="{FF2B5EF4-FFF2-40B4-BE49-F238E27FC236}">
                <a16:creationId xmlns:a16="http://schemas.microsoft.com/office/drawing/2014/main" id="{2AB69EDF-77DF-46D7-B7D0-0139AAFB4B89}"/>
              </a:ext>
            </a:extLst>
          </p:cNvPr>
          <p:cNvSpPr/>
          <p:nvPr/>
        </p:nvSpPr>
        <p:spPr>
          <a:xfrm>
            <a:off x="5918200"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TextBox 32">
            <a:extLst>
              <a:ext uri="{FF2B5EF4-FFF2-40B4-BE49-F238E27FC236}">
                <a16:creationId xmlns:a16="http://schemas.microsoft.com/office/drawing/2014/main" id="{B6029686-0439-4CCD-ADEA-BC6945702147}"/>
              </a:ext>
            </a:extLst>
          </p:cNvPr>
          <p:cNvSpPr txBox="1"/>
          <p:nvPr/>
        </p:nvSpPr>
        <p:spPr>
          <a:xfrm>
            <a:off x="6181222" y="1232780"/>
            <a:ext cx="1800227"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Picture 4">
            <a:extLst>
              <a:ext uri="{FF2B5EF4-FFF2-40B4-BE49-F238E27FC236}">
                <a16:creationId xmlns:a16="http://schemas.microsoft.com/office/drawing/2014/main" id="{D2D0CD36-E0B9-961F-34CD-A608294F97F3}"/>
              </a:ext>
            </a:extLst>
          </p:cNvPr>
          <p:cNvPicPr>
            <a:picLocks noChangeAspect="1"/>
          </p:cNvPicPr>
          <p:nvPr/>
        </p:nvPicPr>
        <p:blipFill>
          <a:blip r:embed="rId2"/>
          <a:stretch>
            <a:fillRect/>
          </a:stretch>
        </p:blipFill>
        <p:spPr>
          <a:xfrm>
            <a:off x="9783664" y="866588"/>
            <a:ext cx="2372660" cy="1238871"/>
          </a:xfrm>
          <a:prstGeom prst="rect">
            <a:avLst/>
          </a:prstGeom>
        </p:spPr>
      </p:pic>
      <p:sp>
        <p:nvSpPr>
          <p:cNvPr id="9" name="TextBox 8">
            <a:extLst>
              <a:ext uri="{FF2B5EF4-FFF2-40B4-BE49-F238E27FC236}">
                <a16:creationId xmlns:a16="http://schemas.microsoft.com/office/drawing/2014/main" id="{404D7565-9D8E-1B04-07B7-690AEF2E4611}"/>
              </a:ext>
            </a:extLst>
          </p:cNvPr>
          <p:cNvSpPr txBox="1"/>
          <p:nvPr/>
        </p:nvSpPr>
        <p:spPr>
          <a:xfrm>
            <a:off x="586755" y="1232780"/>
            <a:ext cx="1800227"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Oval 10">
            <a:extLst>
              <a:ext uri="{FF2B5EF4-FFF2-40B4-BE49-F238E27FC236}">
                <a16:creationId xmlns:a16="http://schemas.microsoft.com/office/drawing/2014/main" id="{3A887446-1291-993F-0931-328D21C8D758}"/>
              </a:ext>
            </a:extLst>
          </p:cNvPr>
          <p:cNvSpPr/>
          <p:nvPr/>
        </p:nvSpPr>
        <p:spPr>
          <a:xfrm>
            <a:off x="1563444"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xtBox 12">
            <a:extLst>
              <a:ext uri="{FF2B5EF4-FFF2-40B4-BE49-F238E27FC236}">
                <a16:creationId xmlns:a16="http://schemas.microsoft.com/office/drawing/2014/main" id="{22217F41-3BD4-9C72-69A2-5DC0352E9DC2}"/>
              </a:ext>
            </a:extLst>
          </p:cNvPr>
          <p:cNvSpPr txBox="1"/>
          <p:nvPr/>
        </p:nvSpPr>
        <p:spPr>
          <a:xfrm>
            <a:off x="1826466" y="1232780"/>
            <a:ext cx="1800227"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15" name="Oval 14">
            <a:extLst>
              <a:ext uri="{FF2B5EF4-FFF2-40B4-BE49-F238E27FC236}">
                <a16:creationId xmlns:a16="http://schemas.microsoft.com/office/drawing/2014/main" id="{FC34F977-7558-EBB6-C9CE-87231BD6EDE8}"/>
              </a:ext>
            </a:extLst>
          </p:cNvPr>
          <p:cNvSpPr/>
          <p:nvPr/>
        </p:nvSpPr>
        <p:spPr>
          <a:xfrm>
            <a:off x="8802469"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xtBox 15">
            <a:extLst>
              <a:ext uri="{FF2B5EF4-FFF2-40B4-BE49-F238E27FC236}">
                <a16:creationId xmlns:a16="http://schemas.microsoft.com/office/drawing/2014/main" id="{5BB37FD0-6C18-4775-23BB-F3F86979D7EE}"/>
              </a:ext>
            </a:extLst>
          </p:cNvPr>
          <p:cNvSpPr txBox="1"/>
          <p:nvPr/>
        </p:nvSpPr>
        <p:spPr>
          <a:xfrm>
            <a:off x="9065491" y="1232780"/>
            <a:ext cx="1800227"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Oval 18">
            <a:extLst>
              <a:ext uri="{FF2B5EF4-FFF2-40B4-BE49-F238E27FC236}">
                <a16:creationId xmlns:a16="http://schemas.microsoft.com/office/drawing/2014/main" id="{64D0655A-B5A3-E93D-9DD7-1DC8D99D1C4D}"/>
              </a:ext>
            </a:extLst>
          </p:cNvPr>
          <p:cNvSpPr/>
          <p:nvPr/>
        </p:nvSpPr>
        <p:spPr>
          <a:xfrm>
            <a:off x="462146" y="4720452"/>
            <a:ext cx="10964772" cy="1169444"/>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TextBox 19">
            <a:extLst>
              <a:ext uri="{FF2B5EF4-FFF2-40B4-BE49-F238E27FC236}">
                <a16:creationId xmlns:a16="http://schemas.microsoft.com/office/drawing/2014/main" id="{05CBEBF7-9B00-66A1-9EEC-D404C6D3CC6A}"/>
              </a:ext>
            </a:extLst>
          </p:cNvPr>
          <p:cNvSpPr txBox="1"/>
          <p:nvPr/>
        </p:nvSpPr>
        <p:spPr>
          <a:xfrm>
            <a:off x="5108275" y="5934583"/>
            <a:ext cx="2265676"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Oval 6">
            <a:extLst>
              <a:ext uri="{FF2B5EF4-FFF2-40B4-BE49-F238E27FC236}">
                <a16:creationId xmlns:a16="http://schemas.microsoft.com/office/drawing/2014/main" id="{8B72DC91-0F66-3CFF-C24A-98FF52D8B804}"/>
              </a:ext>
            </a:extLst>
          </p:cNvPr>
          <p:cNvSpPr/>
          <p:nvPr/>
        </p:nvSpPr>
        <p:spPr>
          <a:xfrm>
            <a:off x="323733"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ctangle 1">
            <a:extLst>
              <a:ext uri="{FF2B5EF4-FFF2-40B4-BE49-F238E27FC236}">
                <a16:creationId xmlns:a16="http://schemas.microsoft.com/office/drawing/2014/main" id="{CAAB5501-270C-0F87-85D0-1E4A6F8BB6A6}"/>
              </a:ext>
            </a:extLst>
          </p:cNvPr>
          <p:cNvSpPr/>
          <p:nvPr/>
        </p:nvSpPr>
        <p:spPr>
          <a:xfrm>
            <a:off x="1808766" y="6280187"/>
            <a:ext cx="10223017" cy="480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60606"/>
                </a:solidFill>
              </a:rPr>
              <a:t>You might need different types of volunteer training at different times of your project</a:t>
            </a:r>
            <a:endParaRPr lang="da-DK" b="1" dirty="0">
              <a:solidFill>
                <a:srgbClr val="060606"/>
              </a:solidFill>
            </a:endParaRPr>
          </a:p>
        </p:txBody>
      </p:sp>
    </p:spTree>
    <p:extLst>
      <p:ext uri="{BB962C8B-B14F-4D97-AF65-F5344CB8AC3E}">
        <p14:creationId xmlns:p14="http://schemas.microsoft.com/office/powerpoint/2010/main" val="86472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8" grpId="0" animBg="1"/>
      <p:bldP spid="33" grpId="0"/>
      <p:bldP spid="9" grpId="0"/>
      <p:bldP spid="11" grpId="0" animBg="1"/>
      <p:bldP spid="13" grpId="0"/>
      <p:bldP spid="15" grpId="0" animBg="1"/>
      <p:bldP spid="16" grpId="0"/>
      <p:bldP spid="19" grpId="0" animBg="1"/>
      <p:bldP spid="20" grpId="0"/>
      <p:bldP spid="7"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86DF4C-FB4C-B6FC-5A66-76C5F7910E08}"/>
              </a:ext>
            </a:extLst>
          </p:cNvPr>
          <p:cNvSpPr>
            <a:spLocks noGrp="1"/>
          </p:cNvSpPr>
          <p:nvPr>
            <p:ph type="body" sz="quarter" idx="12"/>
          </p:nvPr>
        </p:nvSpPr>
        <p:spPr/>
        <p:txBody>
          <a:bodyPr/>
          <a:lstStyle/>
          <a:p>
            <a:pPr marL="171450" indent="-171450">
              <a:buFont typeface="Arial" panose="020B0604020202020204" pitchFamily="34" charset="0"/>
              <a:buChar char="•"/>
            </a:pPr>
            <a:r>
              <a:rPr lang="en-US" sz="1600" dirty="0"/>
              <a:t>Gain a deep understanding of the importance of citizen science training and awareness in promoting responsible and inclusive research and innovation practices</a:t>
            </a:r>
          </a:p>
          <a:p>
            <a:pPr marL="171450" indent="-171450">
              <a:buFont typeface="Arial" panose="020B0604020202020204" pitchFamily="34" charset="0"/>
              <a:buChar char="•"/>
            </a:pPr>
            <a:r>
              <a:rPr lang="en-US" sz="1600" dirty="0"/>
              <a:t>Learn strategies for conducting impactful training sessions and awareness-raising activities tailored to researchers, volunteers, and other stakeholders within Research Performing Organizations (RPOs)</a:t>
            </a:r>
          </a:p>
          <a:p>
            <a:pPr marL="171450" indent="-171450">
              <a:buFont typeface="Arial" panose="020B0604020202020204" pitchFamily="34" charset="0"/>
              <a:buChar char="•"/>
            </a:pPr>
            <a:r>
              <a:rPr lang="en-US" sz="1600" dirty="0"/>
              <a:t>Develop the skills to conduct audience assessments and stakeholder analyses to tailor training experiences for specific groups and contexts</a:t>
            </a:r>
          </a:p>
          <a:p>
            <a:pPr marL="171450" indent="-171450">
              <a:buFont typeface="Arial" panose="020B0604020202020204" pitchFamily="34" charset="0"/>
              <a:buChar char="•"/>
            </a:pPr>
            <a:r>
              <a:rPr lang="en-US" sz="1600" dirty="0"/>
              <a:t>Explore the train-the-trainer concept and its application in disseminating citizen science knowledge within RPOs</a:t>
            </a:r>
          </a:p>
          <a:p>
            <a:pPr marL="171450" indent="-171450">
              <a:buFont typeface="Arial" panose="020B0604020202020204" pitchFamily="34" charset="0"/>
              <a:buChar char="•"/>
            </a:pPr>
            <a:r>
              <a:rPr lang="en-US" sz="1600" dirty="0"/>
              <a:t>Apply the fundamental components of the logic model to design training sessions that align with objectives, target audiences, and chosen training methods</a:t>
            </a:r>
          </a:p>
          <a:p>
            <a:pPr marL="171450" indent="-171450">
              <a:buFont typeface="Arial" panose="020B0604020202020204" pitchFamily="34" charset="0"/>
              <a:buChar char="•"/>
            </a:pPr>
            <a:r>
              <a:rPr lang="en-US" sz="1600" dirty="0"/>
              <a:t>Understand the challenges and opportunities of involving school children and communities in citizen science projects</a:t>
            </a:r>
          </a:p>
          <a:p>
            <a:pPr marL="171450" indent="-171450">
              <a:buFont typeface="Arial" panose="020B0604020202020204" pitchFamily="34" charset="0"/>
              <a:buChar char="•"/>
            </a:pPr>
            <a:r>
              <a:rPr lang="en-US" sz="1600" dirty="0"/>
              <a:t>Craft purposeful communication and engagement strategies tailored to larger and diverse audiences, advancing citizen science projects and building enduring connections with stakeholders beyond RPOs</a:t>
            </a:r>
            <a:endParaRPr lang="da-DK" sz="1600" dirty="0"/>
          </a:p>
        </p:txBody>
      </p:sp>
      <p:sp>
        <p:nvSpPr>
          <p:cNvPr id="4" name="Text Placeholder 3">
            <a:extLst>
              <a:ext uri="{FF2B5EF4-FFF2-40B4-BE49-F238E27FC236}">
                <a16:creationId xmlns:a16="http://schemas.microsoft.com/office/drawing/2014/main" id="{F9443721-C70F-9851-91BA-A057C6572B04}"/>
              </a:ext>
            </a:extLst>
          </p:cNvPr>
          <p:cNvSpPr>
            <a:spLocks noGrp="1"/>
          </p:cNvSpPr>
          <p:nvPr>
            <p:ph type="body" sz="quarter" idx="11"/>
          </p:nvPr>
        </p:nvSpPr>
        <p:spPr/>
        <p:txBody>
          <a:bodyPr/>
          <a:lstStyle/>
          <a:p>
            <a:r>
              <a:rPr lang="en-US" dirty="0"/>
              <a:t>Training Program 2: Learning objectives</a:t>
            </a:r>
            <a:endParaRPr lang="da-DK" dirty="0"/>
          </a:p>
        </p:txBody>
      </p:sp>
      <p:sp>
        <p:nvSpPr>
          <p:cNvPr id="3" name="Text Placeholder 2">
            <a:extLst>
              <a:ext uri="{FF2B5EF4-FFF2-40B4-BE49-F238E27FC236}">
                <a16:creationId xmlns:a16="http://schemas.microsoft.com/office/drawing/2014/main" id="{5050DF1B-6E6B-E093-4847-689BB09B19BA}"/>
              </a:ext>
            </a:extLst>
          </p:cNvPr>
          <p:cNvSpPr>
            <a:spLocks noGrp="1"/>
          </p:cNvSpPr>
          <p:nvPr>
            <p:ph type="body" sz="quarter" idx="10"/>
          </p:nvPr>
        </p:nvSpPr>
        <p:spPr/>
        <p:txBody>
          <a:bodyPr/>
          <a:lstStyle/>
          <a:p>
            <a:r>
              <a:rPr lang="en-US"/>
              <a:t>Educational and awareness-building efforts in the field of citizen science</a:t>
            </a:r>
            <a:endParaRPr lang="da-DK"/>
          </a:p>
        </p:txBody>
      </p:sp>
    </p:spTree>
    <p:extLst>
      <p:ext uri="{BB962C8B-B14F-4D97-AF65-F5344CB8AC3E}">
        <p14:creationId xmlns:p14="http://schemas.microsoft.com/office/powerpoint/2010/main" val="2310001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28C8592-E119-BE62-6E5E-D9A9783FE800}"/>
              </a:ext>
            </a:extLst>
          </p:cNvPr>
          <p:cNvSpPr>
            <a:spLocks noGrp="1"/>
          </p:cNvSpPr>
          <p:nvPr>
            <p:ph type="body" sz="quarter" idx="11"/>
          </p:nvPr>
        </p:nvSpPr>
        <p:spPr>
          <a:xfrm>
            <a:off x="566985" y="1065778"/>
            <a:ext cx="10963275" cy="422275"/>
          </a:xfrm>
        </p:spPr>
        <p:txBody>
          <a:bodyPr/>
          <a:lstStyle/>
          <a:p>
            <a:r>
              <a:rPr lang="en-US" dirty="0"/>
              <a:t>Awareness-raising &amp; training focus</a:t>
            </a:r>
            <a:endParaRPr lang="da-DK" dirty="0"/>
          </a:p>
        </p:txBody>
      </p:sp>
      <p:sp>
        <p:nvSpPr>
          <p:cNvPr id="8" name="Text Placeholder 7">
            <a:extLst>
              <a:ext uri="{FF2B5EF4-FFF2-40B4-BE49-F238E27FC236}">
                <a16:creationId xmlns:a16="http://schemas.microsoft.com/office/drawing/2014/main" id="{D67A1E97-0E04-86F1-0DAC-617AF1871711}"/>
              </a:ext>
            </a:extLst>
          </p:cNvPr>
          <p:cNvSpPr>
            <a:spLocks noGrp="1"/>
          </p:cNvSpPr>
          <p:nvPr>
            <p:ph type="body" sz="quarter" idx="10"/>
          </p:nvPr>
        </p:nvSpPr>
        <p:spPr/>
        <p:txBody>
          <a:bodyPr/>
          <a:lstStyle/>
          <a:p>
            <a:r>
              <a:rPr lang="en-US" dirty="0"/>
              <a:t>Stages of participation </a:t>
            </a:r>
            <a:endParaRPr lang="da-DK" dirty="0"/>
          </a:p>
        </p:txBody>
      </p:sp>
      <p:sp>
        <p:nvSpPr>
          <p:cNvPr id="11" name="TextBox 10">
            <a:extLst>
              <a:ext uri="{FF2B5EF4-FFF2-40B4-BE49-F238E27FC236}">
                <a16:creationId xmlns:a16="http://schemas.microsoft.com/office/drawing/2014/main" id="{CA6EDCD6-F781-ED38-6B8F-0CD677E5D1A6}"/>
              </a:ext>
            </a:extLst>
          </p:cNvPr>
          <p:cNvSpPr txBox="1"/>
          <p:nvPr/>
        </p:nvSpPr>
        <p:spPr>
          <a:xfrm>
            <a:off x="0" y="4855730"/>
            <a:ext cx="12192000" cy="830997"/>
          </a:xfrm>
          <a:prstGeom prst="rect">
            <a:avLst/>
          </a:prstGeom>
          <a:noFill/>
        </p:spPr>
        <p:txBody>
          <a:bodyPr wrap="square" rtlCol="0">
            <a:spAutoFit/>
          </a:bodyPr>
          <a:lstStyle/>
          <a:p>
            <a:r>
              <a:rPr lang="en-US" sz="1600" b="1" dirty="0">
                <a:solidFill>
                  <a:srgbClr val="548235"/>
                </a:solidFill>
              </a:rPr>
              <a:t>Timing</a:t>
            </a:r>
          </a:p>
          <a:p>
            <a:r>
              <a:rPr lang="en-US" sz="1600" dirty="0">
                <a:solidFill>
                  <a:srgbClr val="548235"/>
                </a:solidFill>
              </a:rPr>
              <a:t>   	Awareness – Recruitment – Onboarding – ‘Tasks’ (training) – Learning &amp; Development – Follow-up (ongoing)</a:t>
            </a:r>
            <a:endParaRPr lang="da-DK" sz="1600" dirty="0">
              <a:solidFill>
                <a:srgbClr val="548235"/>
              </a:solidFill>
            </a:endParaRPr>
          </a:p>
          <a:p>
            <a:r>
              <a:rPr lang="en-US" sz="1600" dirty="0">
                <a:solidFill>
                  <a:srgbClr val="548235"/>
                </a:solidFill>
              </a:rPr>
              <a:t> </a:t>
            </a:r>
            <a:endParaRPr lang="da-DK" sz="1600" dirty="0">
              <a:solidFill>
                <a:srgbClr val="548235"/>
              </a:solidFill>
            </a:endParaRPr>
          </a:p>
        </p:txBody>
      </p:sp>
      <p:cxnSp>
        <p:nvCxnSpPr>
          <p:cNvPr id="13" name="Straight Arrow Connector 12">
            <a:extLst>
              <a:ext uri="{FF2B5EF4-FFF2-40B4-BE49-F238E27FC236}">
                <a16:creationId xmlns:a16="http://schemas.microsoft.com/office/drawing/2014/main" id="{0D0F6963-D8CC-1E0A-E052-508CE0832C9A}"/>
              </a:ext>
            </a:extLst>
          </p:cNvPr>
          <p:cNvCxnSpPr/>
          <p:nvPr/>
        </p:nvCxnSpPr>
        <p:spPr>
          <a:xfrm>
            <a:off x="903767" y="5039833"/>
            <a:ext cx="1062649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A3BA8D4-D0E0-C645-D59D-562381680701}"/>
              </a:ext>
            </a:extLst>
          </p:cNvPr>
          <p:cNvSpPr txBox="1"/>
          <p:nvPr/>
        </p:nvSpPr>
        <p:spPr>
          <a:xfrm>
            <a:off x="105180" y="1592405"/>
            <a:ext cx="3404501" cy="1723549"/>
          </a:xfrm>
          <a:prstGeom prst="rect">
            <a:avLst/>
          </a:prstGeom>
          <a:noFill/>
        </p:spPr>
        <p:txBody>
          <a:bodyPr wrap="square" rtlCol="0">
            <a:spAutoFit/>
          </a:bodyPr>
          <a:lstStyle/>
          <a:p>
            <a:r>
              <a:rPr lang="en-US" sz="1600" b="1" dirty="0">
                <a:solidFill>
                  <a:srgbClr val="548235"/>
                </a:solidFill>
              </a:rPr>
              <a:t>Volunteer perspective</a:t>
            </a:r>
          </a:p>
          <a:p>
            <a:endParaRPr lang="en-US" sz="1600" b="1" dirty="0">
              <a:solidFill>
                <a:srgbClr val="548235"/>
              </a:solidFill>
            </a:endParaRPr>
          </a:p>
          <a:p>
            <a:endParaRPr lang="en-US" sz="1400" b="1" dirty="0">
              <a:solidFill>
                <a:srgbClr val="548235"/>
              </a:solidFill>
            </a:endParaRPr>
          </a:p>
          <a:p>
            <a:endParaRPr lang="en-US" sz="1400" b="1" dirty="0">
              <a:solidFill>
                <a:srgbClr val="548235"/>
              </a:solidFill>
            </a:endParaRPr>
          </a:p>
          <a:p>
            <a:endParaRPr lang="en-US" sz="1400" b="1" dirty="0">
              <a:solidFill>
                <a:srgbClr val="548235"/>
              </a:solidFill>
            </a:endParaRPr>
          </a:p>
          <a:p>
            <a:endParaRPr lang="en-US" sz="1600" b="1" dirty="0">
              <a:solidFill>
                <a:srgbClr val="548235"/>
              </a:solidFill>
            </a:endParaRPr>
          </a:p>
          <a:p>
            <a:r>
              <a:rPr lang="en-US" sz="1600" b="1" dirty="0">
                <a:solidFill>
                  <a:srgbClr val="FAA001"/>
                </a:solidFill>
              </a:rPr>
              <a:t>Project  perspective</a:t>
            </a:r>
          </a:p>
        </p:txBody>
      </p:sp>
      <p:sp>
        <p:nvSpPr>
          <p:cNvPr id="15" name="TextBox 14">
            <a:extLst>
              <a:ext uri="{FF2B5EF4-FFF2-40B4-BE49-F238E27FC236}">
                <a16:creationId xmlns:a16="http://schemas.microsoft.com/office/drawing/2014/main" id="{40FC7BA9-309C-8FE5-1EA6-3D13CCA36C93}"/>
              </a:ext>
            </a:extLst>
          </p:cNvPr>
          <p:cNvSpPr txBox="1"/>
          <p:nvPr/>
        </p:nvSpPr>
        <p:spPr>
          <a:xfrm>
            <a:off x="871869" y="1882291"/>
            <a:ext cx="2488019" cy="1077218"/>
          </a:xfrm>
          <a:prstGeom prst="rect">
            <a:avLst/>
          </a:prstGeom>
          <a:noFill/>
        </p:spPr>
        <p:txBody>
          <a:bodyPr wrap="square" rtlCol="0">
            <a:spAutoFit/>
          </a:bodyPr>
          <a:lstStyle/>
          <a:p>
            <a:r>
              <a:rPr lang="en-US" sz="1600" dirty="0">
                <a:solidFill>
                  <a:srgbClr val="548235"/>
                </a:solidFill>
              </a:rPr>
              <a:t>Seeing posters / flyers</a:t>
            </a:r>
          </a:p>
          <a:p>
            <a:r>
              <a:rPr lang="da-DK" sz="1600" dirty="0">
                <a:solidFill>
                  <a:srgbClr val="548235"/>
                </a:solidFill>
              </a:rPr>
              <a:t>Events / talks</a:t>
            </a:r>
          </a:p>
          <a:p>
            <a:r>
              <a:rPr lang="da-DK" sz="1600" dirty="0">
                <a:solidFill>
                  <a:srgbClr val="548235"/>
                </a:solidFill>
              </a:rPr>
              <a:t>(Social) media</a:t>
            </a:r>
          </a:p>
          <a:p>
            <a:r>
              <a:rPr lang="da-DK" sz="1600" b="1" dirty="0">
                <a:solidFill>
                  <a:srgbClr val="548235"/>
                </a:solidFill>
              </a:rPr>
              <a:t>Word-of-</a:t>
            </a:r>
            <a:r>
              <a:rPr lang="da-DK" sz="1600" b="1" dirty="0" err="1">
                <a:solidFill>
                  <a:srgbClr val="548235"/>
                </a:solidFill>
              </a:rPr>
              <a:t>mouth</a:t>
            </a:r>
            <a:r>
              <a:rPr lang="en-US" sz="1600" b="1" dirty="0">
                <a:solidFill>
                  <a:srgbClr val="548235"/>
                </a:solidFill>
              </a:rPr>
              <a:t> </a:t>
            </a:r>
            <a:endParaRPr lang="da-DK" sz="1600" b="1" dirty="0">
              <a:solidFill>
                <a:srgbClr val="548235"/>
              </a:solidFill>
            </a:endParaRPr>
          </a:p>
        </p:txBody>
      </p:sp>
      <p:sp>
        <p:nvSpPr>
          <p:cNvPr id="16" name="TextBox 15">
            <a:extLst>
              <a:ext uri="{FF2B5EF4-FFF2-40B4-BE49-F238E27FC236}">
                <a16:creationId xmlns:a16="http://schemas.microsoft.com/office/drawing/2014/main" id="{D554022D-9164-ECA6-AD0E-450DA276639D}"/>
              </a:ext>
            </a:extLst>
          </p:cNvPr>
          <p:cNvSpPr txBox="1"/>
          <p:nvPr/>
        </p:nvSpPr>
        <p:spPr>
          <a:xfrm>
            <a:off x="871869" y="3245179"/>
            <a:ext cx="2488019" cy="1323439"/>
          </a:xfrm>
          <a:prstGeom prst="rect">
            <a:avLst/>
          </a:prstGeom>
          <a:noFill/>
        </p:spPr>
        <p:txBody>
          <a:bodyPr wrap="square" rtlCol="0">
            <a:spAutoFit/>
          </a:bodyPr>
          <a:lstStyle/>
          <a:p>
            <a:r>
              <a:rPr lang="en-US" sz="1600" dirty="0">
                <a:solidFill>
                  <a:srgbClr val="FAA001"/>
                </a:solidFill>
              </a:rPr>
              <a:t>Create posters / flyers</a:t>
            </a:r>
          </a:p>
          <a:p>
            <a:r>
              <a:rPr lang="da-DK" sz="1600" dirty="0">
                <a:solidFill>
                  <a:srgbClr val="FAA001"/>
                </a:solidFill>
              </a:rPr>
              <a:t>Events / talks</a:t>
            </a:r>
          </a:p>
          <a:p>
            <a:r>
              <a:rPr lang="da-DK" sz="1600" dirty="0">
                <a:solidFill>
                  <a:srgbClr val="FAA001"/>
                </a:solidFill>
              </a:rPr>
              <a:t>(Social) media </a:t>
            </a:r>
          </a:p>
          <a:p>
            <a:r>
              <a:rPr lang="da-DK" sz="1600" dirty="0" err="1">
                <a:solidFill>
                  <a:srgbClr val="FAA001"/>
                </a:solidFill>
              </a:rPr>
              <a:t>Encourage</a:t>
            </a:r>
            <a:r>
              <a:rPr lang="da-DK" sz="1600" dirty="0">
                <a:solidFill>
                  <a:srgbClr val="FAA001"/>
                </a:solidFill>
              </a:rPr>
              <a:t> </a:t>
            </a:r>
            <a:r>
              <a:rPr lang="da-DK" sz="1600" dirty="0" err="1">
                <a:solidFill>
                  <a:srgbClr val="FAA001"/>
                </a:solidFill>
              </a:rPr>
              <a:t>people</a:t>
            </a:r>
            <a:r>
              <a:rPr lang="da-DK" sz="1600" dirty="0">
                <a:solidFill>
                  <a:srgbClr val="FAA001"/>
                </a:solidFill>
              </a:rPr>
              <a:t> to talk </a:t>
            </a:r>
            <a:r>
              <a:rPr lang="da-DK" sz="1600" dirty="0" err="1">
                <a:solidFill>
                  <a:srgbClr val="FAA001"/>
                </a:solidFill>
              </a:rPr>
              <a:t>about</a:t>
            </a:r>
            <a:r>
              <a:rPr lang="da-DK" sz="1600" dirty="0">
                <a:solidFill>
                  <a:srgbClr val="FAA001"/>
                </a:solidFill>
              </a:rPr>
              <a:t> the </a:t>
            </a:r>
            <a:r>
              <a:rPr lang="da-DK" sz="1600" dirty="0" err="1">
                <a:solidFill>
                  <a:srgbClr val="FAA001"/>
                </a:solidFill>
              </a:rPr>
              <a:t>project</a:t>
            </a:r>
            <a:r>
              <a:rPr lang="en-US" sz="1600" dirty="0">
                <a:solidFill>
                  <a:srgbClr val="FAA001"/>
                </a:solidFill>
              </a:rPr>
              <a:t> </a:t>
            </a:r>
            <a:endParaRPr lang="da-DK" sz="1600" dirty="0">
              <a:solidFill>
                <a:srgbClr val="FAA001"/>
              </a:solidFill>
            </a:endParaRPr>
          </a:p>
        </p:txBody>
      </p:sp>
      <p:sp>
        <p:nvSpPr>
          <p:cNvPr id="17" name="TextBox 16">
            <a:extLst>
              <a:ext uri="{FF2B5EF4-FFF2-40B4-BE49-F238E27FC236}">
                <a16:creationId xmlns:a16="http://schemas.microsoft.com/office/drawing/2014/main" id="{CE45BA8F-A015-F24C-9EB6-7635024CB009}"/>
              </a:ext>
            </a:extLst>
          </p:cNvPr>
          <p:cNvSpPr txBox="1"/>
          <p:nvPr/>
        </p:nvSpPr>
        <p:spPr>
          <a:xfrm>
            <a:off x="3415335" y="1882291"/>
            <a:ext cx="1964739" cy="1077218"/>
          </a:xfrm>
          <a:prstGeom prst="rect">
            <a:avLst/>
          </a:prstGeom>
          <a:noFill/>
        </p:spPr>
        <p:txBody>
          <a:bodyPr wrap="square" rtlCol="0">
            <a:spAutoFit/>
          </a:bodyPr>
          <a:lstStyle/>
          <a:p>
            <a:r>
              <a:rPr lang="en-US" sz="1600" dirty="0">
                <a:solidFill>
                  <a:srgbClr val="548235"/>
                </a:solidFill>
              </a:rPr>
              <a:t>Getting to know project &amp; people</a:t>
            </a:r>
          </a:p>
          <a:p>
            <a:r>
              <a:rPr lang="en-US" sz="1600" dirty="0">
                <a:solidFill>
                  <a:srgbClr val="548235"/>
                </a:solidFill>
              </a:rPr>
              <a:t>Intro meeting w. information</a:t>
            </a:r>
          </a:p>
        </p:txBody>
      </p:sp>
      <p:sp>
        <p:nvSpPr>
          <p:cNvPr id="18" name="TextBox 17">
            <a:extLst>
              <a:ext uri="{FF2B5EF4-FFF2-40B4-BE49-F238E27FC236}">
                <a16:creationId xmlns:a16="http://schemas.microsoft.com/office/drawing/2014/main" id="{0F385719-A74A-598B-BA79-38CA47A69D13}"/>
              </a:ext>
            </a:extLst>
          </p:cNvPr>
          <p:cNvSpPr txBox="1"/>
          <p:nvPr/>
        </p:nvSpPr>
        <p:spPr>
          <a:xfrm>
            <a:off x="3359888" y="3245179"/>
            <a:ext cx="1964739" cy="1077218"/>
          </a:xfrm>
          <a:prstGeom prst="rect">
            <a:avLst/>
          </a:prstGeom>
          <a:noFill/>
        </p:spPr>
        <p:txBody>
          <a:bodyPr wrap="square" rtlCol="0">
            <a:spAutoFit/>
          </a:bodyPr>
          <a:lstStyle/>
          <a:p>
            <a:r>
              <a:rPr lang="en-US" sz="1600" b="1" dirty="0">
                <a:solidFill>
                  <a:srgbClr val="FAA001"/>
                </a:solidFill>
              </a:rPr>
              <a:t>Welcome! </a:t>
            </a:r>
          </a:p>
          <a:p>
            <a:r>
              <a:rPr lang="en-US" sz="1600" dirty="0">
                <a:solidFill>
                  <a:srgbClr val="FAA001"/>
                </a:solidFill>
              </a:rPr>
              <a:t>Intro meetings</a:t>
            </a:r>
          </a:p>
          <a:p>
            <a:r>
              <a:rPr lang="en-US" sz="1600" dirty="0">
                <a:solidFill>
                  <a:srgbClr val="FAA001"/>
                </a:solidFill>
              </a:rPr>
              <a:t>Volunteer handbook</a:t>
            </a:r>
          </a:p>
        </p:txBody>
      </p:sp>
      <p:sp>
        <p:nvSpPr>
          <p:cNvPr id="19" name="TextBox 18">
            <a:extLst>
              <a:ext uri="{FF2B5EF4-FFF2-40B4-BE49-F238E27FC236}">
                <a16:creationId xmlns:a16="http://schemas.microsoft.com/office/drawing/2014/main" id="{A7477CEA-ED0C-7055-5415-3D12A30B824A}"/>
              </a:ext>
            </a:extLst>
          </p:cNvPr>
          <p:cNvSpPr txBox="1"/>
          <p:nvPr/>
        </p:nvSpPr>
        <p:spPr>
          <a:xfrm>
            <a:off x="5380074" y="1882291"/>
            <a:ext cx="1964739" cy="1323439"/>
          </a:xfrm>
          <a:prstGeom prst="rect">
            <a:avLst/>
          </a:prstGeom>
          <a:noFill/>
        </p:spPr>
        <p:txBody>
          <a:bodyPr wrap="square" rtlCol="0">
            <a:spAutoFit/>
          </a:bodyPr>
          <a:lstStyle/>
          <a:p>
            <a:r>
              <a:rPr lang="en-US" sz="1600" dirty="0">
                <a:solidFill>
                  <a:srgbClr val="548235"/>
                </a:solidFill>
              </a:rPr>
              <a:t>Getting to know the tasks</a:t>
            </a:r>
          </a:p>
          <a:p>
            <a:r>
              <a:rPr lang="en-US" sz="1600" dirty="0">
                <a:solidFill>
                  <a:srgbClr val="548235"/>
                </a:solidFill>
              </a:rPr>
              <a:t>Receive training</a:t>
            </a:r>
          </a:p>
          <a:p>
            <a:r>
              <a:rPr lang="en-US" sz="1600" dirty="0">
                <a:solidFill>
                  <a:srgbClr val="548235"/>
                </a:solidFill>
              </a:rPr>
              <a:t>Building confidence</a:t>
            </a:r>
          </a:p>
        </p:txBody>
      </p:sp>
      <p:sp>
        <p:nvSpPr>
          <p:cNvPr id="20" name="TextBox 19">
            <a:extLst>
              <a:ext uri="{FF2B5EF4-FFF2-40B4-BE49-F238E27FC236}">
                <a16:creationId xmlns:a16="http://schemas.microsoft.com/office/drawing/2014/main" id="{0070F3D4-8A15-3AF5-94B4-13F0780CA199}"/>
              </a:ext>
            </a:extLst>
          </p:cNvPr>
          <p:cNvSpPr txBox="1"/>
          <p:nvPr/>
        </p:nvSpPr>
        <p:spPr>
          <a:xfrm>
            <a:off x="5324627" y="3244617"/>
            <a:ext cx="1964739" cy="1815882"/>
          </a:xfrm>
          <a:prstGeom prst="rect">
            <a:avLst/>
          </a:prstGeom>
          <a:noFill/>
        </p:spPr>
        <p:txBody>
          <a:bodyPr wrap="square" rtlCol="0">
            <a:spAutoFit/>
          </a:bodyPr>
          <a:lstStyle/>
          <a:p>
            <a:r>
              <a:rPr lang="en-US" sz="1600" dirty="0">
                <a:solidFill>
                  <a:srgbClr val="FAA001"/>
                </a:solidFill>
              </a:rPr>
              <a:t>Run trainings</a:t>
            </a:r>
          </a:p>
          <a:p>
            <a:r>
              <a:rPr lang="en-US" sz="1600" dirty="0">
                <a:solidFill>
                  <a:srgbClr val="FAA001"/>
                </a:solidFill>
              </a:rPr>
              <a:t>Support at tasks</a:t>
            </a:r>
          </a:p>
          <a:p>
            <a:r>
              <a:rPr lang="en-US" sz="1600" dirty="0">
                <a:solidFill>
                  <a:srgbClr val="FAA001"/>
                </a:solidFill>
              </a:rPr>
              <a:t>Provide learning and development opportunities</a:t>
            </a:r>
          </a:p>
          <a:p>
            <a:endParaRPr lang="en-US" sz="1600" dirty="0">
              <a:solidFill>
                <a:srgbClr val="FAA001"/>
              </a:solidFill>
            </a:endParaRPr>
          </a:p>
        </p:txBody>
      </p:sp>
      <p:sp>
        <p:nvSpPr>
          <p:cNvPr id="21" name="TextBox 20">
            <a:extLst>
              <a:ext uri="{FF2B5EF4-FFF2-40B4-BE49-F238E27FC236}">
                <a16:creationId xmlns:a16="http://schemas.microsoft.com/office/drawing/2014/main" id="{B59A5ED5-D69B-C6CD-4110-98F8D7783B4E}"/>
              </a:ext>
            </a:extLst>
          </p:cNvPr>
          <p:cNvSpPr txBox="1"/>
          <p:nvPr/>
        </p:nvSpPr>
        <p:spPr>
          <a:xfrm>
            <a:off x="7530133" y="1883011"/>
            <a:ext cx="2478647" cy="1323439"/>
          </a:xfrm>
          <a:prstGeom prst="rect">
            <a:avLst/>
          </a:prstGeom>
          <a:noFill/>
        </p:spPr>
        <p:txBody>
          <a:bodyPr wrap="square" rtlCol="0">
            <a:spAutoFit/>
          </a:bodyPr>
          <a:lstStyle/>
          <a:p>
            <a:r>
              <a:rPr lang="en-US" sz="1600" dirty="0">
                <a:solidFill>
                  <a:srgbClr val="548235"/>
                </a:solidFill>
              </a:rPr>
              <a:t>Exploring involvement &amp; opportunities</a:t>
            </a:r>
          </a:p>
          <a:p>
            <a:r>
              <a:rPr lang="en-US" sz="1600" dirty="0">
                <a:solidFill>
                  <a:srgbClr val="548235"/>
                </a:solidFill>
              </a:rPr>
              <a:t>Empowerment</a:t>
            </a:r>
          </a:p>
          <a:p>
            <a:r>
              <a:rPr lang="en-US" sz="1600" dirty="0">
                <a:solidFill>
                  <a:srgbClr val="548235"/>
                </a:solidFill>
              </a:rPr>
              <a:t>Ongoing involvement</a:t>
            </a:r>
          </a:p>
        </p:txBody>
      </p:sp>
      <p:sp>
        <p:nvSpPr>
          <p:cNvPr id="22" name="TextBox 21">
            <a:extLst>
              <a:ext uri="{FF2B5EF4-FFF2-40B4-BE49-F238E27FC236}">
                <a16:creationId xmlns:a16="http://schemas.microsoft.com/office/drawing/2014/main" id="{6F8910FD-1A30-A0E7-224A-74959402F910}"/>
              </a:ext>
            </a:extLst>
          </p:cNvPr>
          <p:cNvSpPr txBox="1"/>
          <p:nvPr/>
        </p:nvSpPr>
        <p:spPr>
          <a:xfrm>
            <a:off x="7530134" y="3233541"/>
            <a:ext cx="2336880" cy="1323439"/>
          </a:xfrm>
          <a:prstGeom prst="rect">
            <a:avLst/>
          </a:prstGeom>
          <a:noFill/>
        </p:spPr>
        <p:txBody>
          <a:bodyPr wrap="square" rtlCol="0">
            <a:spAutoFit/>
          </a:bodyPr>
          <a:lstStyle/>
          <a:p>
            <a:r>
              <a:rPr lang="en-US" sz="1600" dirty="0">
                <a:solidFill>
                  <a:srgbClr val="FAA001"/>
                </a:solidFill>
              </a:rPr>
              <a:t>Offer new training &amp; development opportunities</a:t>
            </a:r>
          </a:p>
          <a:p>
            <a:r>
              <a:rPr lang="en-US" sz="1600" dirty="0">
                <a:solidFill>
                  <a:srgbClr val="FAA001"/>
                </a:solidFill>
              </a:rPr>
              <a:t>Retain volunteers</a:t>
            </a:r>
          </a:p>
          <a:p>
            <a:r>
              <a:rPr lang="en-US" sz="1600" dirty="0">
                <a:solidFill>
                  <a:srgbClr val="FAA001"/>
                </a:solidFill>
              </a:rPr>
              <a:t>Create Ambassadors</a:t>
            </a:r>
          </a:p>
        </p:txBody>
      </p:sp>
      <p:sp>
        <p:nvSpPr>
          <p:cNvPr id="23" name="TextBox 22">
            <a:extLst>
              <a:ext uri="{FF2B5EF4-FFF2-40B4-BE49-F238E27FC236}">
                <a16:creationId xmlns:a16="http://schemas.microsoft.com/office/drawing/2014/main" id="{DE2AA592-42E8-2895-0691-19DA007B0751}"/>
              </a:ext>
            </a:extLst>
          </p:cNvPr>
          <p:cNvSpPr txBox="1"/>
          <p:nvPr/>
        </p:nvSpPr>
        <p:spPr>
          <a:xfrm>
            <a:off x="10064228" y="1882094"/>
            <a:ext cx="1964739" cy="1077218"/>
          </a:xfrm>
          <a:prstGeom prst="rect">
            <a:avLst/>
          </a:prstGeom>
          <a:noFill/>
        </p:spPr>
        <p:txBody>
          <a:bodyPr wrap="square" rtlCol="0">
            <a:spAutoFit/>
          </a:bodyPr>
          <a:lstStyle/>
          <a:p>
            <a:r>
              <a:rPr lang="en-US" sz="1600" dirty="0">
                <a:solidFill>
                  <a:srgbClr val="548235"/>
                </a:solidFill>
              </a:rPr>
              <a:t>Provide feedback to project</a:t>
            </a:r>
          </a:p>
          <a:p>
            <a:endParaRPr lang="en-US" sz="1600" dirty="0">
              <a:solidFill>
                <a:srgbClr val="548235"/>
              </a:solidFill>
            </a:endParaRPr>
          </a:p>
        </p:txBody>
      </p:sp>
      <p:sp>
        <p:nvSpPr>
          <p:cNvPr id="24" name="Arrow: Curved Up 23">
            <a:extLst>
              <a:ext uri="{FF2B5EF4-FFF2-40B4-BE49-F238E27FC236}">
                <a16:creationId xmlns:a16="http://schemas.microsoft.com/office/drawing/2014/main" id="{F9091361-61B7-A18C-2100-40CDC5D8B8CB}"/>
              </a:ext>
            </a:extLst>
          </p:cNvPr>
          <p:cNvSpPr/>
          <p:nvPr/>
        </p:nvSpPr>
        <p:spPr>
          <a:xfrm flipH="1">
            <a:off x="2615609" y="5410718"/>
            <a:ext cx="7081284" cy="767194"/>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5" name="TextBox 24">
            <a:extLst>
              <a:ext uri="{FF2B5EF4-FFF2-40B4-BE49-F238E27FC236}">
                <a16:creationId xmlns:a16="http://schemas.microsoft.com/office/drawing/2014/main" id="{C8BC9B37-7435-7957-C5A6-C0EB882C6085}"/>
              </a:ext>
            </a:extLst>
          </p:cNvPr>
          <p:cNvSpPr txBox="1"/>
          <p:nvPr/>
        </p:nvSpPr>
        <p:spPr>
          <a:xfrm>
            <a:off x="10107782" y="3235126"/>
            <a:ext cx="1964739" cy="1077218"/>
          </a:xfrm>
          <a:prstGeom prst="rect">
            <a:avLst/>
          </a:prstGeom>
          <a:noFill/>
        </p:spPr>
        <p:txBody>
          <a:bodyPr wrap="square" rtlCol="0">
            <a:spAutoFit/>
          </a:bodyPr>
          <a:lstStyle/>
          <a:p>
            <a:r>
              <a:rPr lang="en-US" sz="1600" dirty="0">
                <a:solidFill>
                  <a:srgbClr val="FAA001"/>
                </a:solidFill>
              </a:rPr>
              <a:t>Respond to feedback</a:t>
            </a:r>
          </a:p>
          <a:p>
            <a:endParaRPr lang="en-US" sz="1600" dirty="0">
              <a:solidFill>
                <a:srgbClr val="FAA001"/>
              </a:solidFill>
            </a:endParaRPr>
          </a:p>
          <a:p>
            <a:endParaRPr lang="en-US" sz="1600" dirty="0">
              <a:solidFill>
                <a:srgbClr val="FAA001"/>
              </a:solidFill>
            </a:endParaRPr>
          </a:p>
        </p:txBody>
      </p:sp>
      <p:cxnSp>
        <p:nvCxnSpPr>
          <p:cNvPr id="29" name="Straight Connector 28">
            <a:extLst>
              <a:ext uri="{FF2B5EF4-FFF2-40B4-BE49-F238E27FC236}">
                <a16:creationId xmlns:a16="http://schemas.microsoft.com/office/drawing/2014/main" id="{4CF4C56B-D725-E8A0-474E-96736E01981A}"/>
              </a:ext>
            </a:extLst>
          </p:cNvPr>
          <p:cNvCxnSpPr/>
          <p:nvPr/>
        </p:nvCxnSpPr>
        <p:spPr>
          <a:xfrm>
            <a:off x="53788" y="3262166"/>
            <a:ext cx="1202896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556C1A6-C28D-4872-815A-278B57E1D3EF}"/>
              </a:ext>
            </a:extLst>
          </p:cNvPr>
          <p:cNvCxnSpPr/>
          <p:nvPr/>
        </p:nvCxnSpPr>
        <p:spPr>
          <a:xfrm>
            <a:off x="91733" y="1894554"/>
            <a:ext cx="12028967" cy="0"/>
          </a:xfrm>
          <a:prstGeom prst="line">
            <a:avLst/>
          </a:prstGeom>
          <a:ln w="28575">
            <a:solidFill>
              <a:srgbClr val="5482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850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723474-2A61-EE38-DD2E-2D0D3225F1BB}"/>
              </a:ext>
            </a:extLst>
          </p:cNvPr>
          <p:cNvSpPr>
            <a:spLocks noGrp="1"/>
          </p:cNvSpPr>
          <p:nvPr>
            <p:ph type="body" sz="quarter" idx="12"/>
          </p:nvPr>
        </p:nvSpPr>
        <p:spPr>
          <a:xfrm>
            <a:off x="611188" y="2716306"/>
            <a:ext cx="10963275" cy="3216182"/>
          </a:xfrm>
        </p:spPr>
        <p:txBody>
          <a:bodyPr/>
          <a:lstStyle/>
          <a:p>
            <a:pPr marL="342900" indent="-342900">
              <a:buFont typeface="Arial" panose="020B0604020202020204" pitchFamily="34" charset="0"/>
              <a:buChar char="•"/>
            </a:pPr>
            <a:r>
              <a:rPr lang="en-US" sz="2400" dirty="0"/>
              <a:t>Set training goals (your goals and goals for volunteers)</a:t>
            </a:r>
          </a:p>
          <a:p>
            <a:pPr marL="342900" indent="-342900">
              <a:buFont typeface="Arial" panose="020B0604020202020204" pitchFamily="34" charset="0"/>
              <a:buChar char="•"/>
            </a:pPr>
            <a:r>
              <a:rPr lang="en-US" sz="2400" dirty="0"/>
              <a:t>Make volunteers feel welcome</a:t>
            </a:r>
          </a:p>
          <a:p>
            <a:pPr marL="342900" indent="-342900">
              <a:buFont typeface="Arial" panose="020B0604020202020204" pitchFamily="34" charset="0"/>
              <a:buChar char="•"/>
            </a:pPr>
            <a:r>
              <a:rPr lang="en-US" sz="2400" dirty="0"/>
              <a:t>Focus on hands-on, practical training (even if online!)</a:t>
            </a:r>
          </a:p>
          <a:p>
            <a:pPr marL="342900" indent="-342900">
              <a:buFont typeface="Arial" panose="020B0604020202020204" pitchFamily="34" charset="0"/>
              <a:buChar char="•"/>
            </a:pPr>
            <a:r>
              <a:rPr lang="en-US" sz="2400" dirty="0"/>
              <a:t>Make your training accessible</a:t>
            </a:r>
          </a:p>
          <a:p>
            <a:pPr marL="342900" indent="-342900">
              <a:buFont typeface="Arial" panose="020B0604020202020204" pitchFamily="34" charset="0"/>
              <a:buChar char="•"/>
            </a:pPr>
            <a:r>
              <a:rPr lang="en-US" sz="2400" dirty="0"/>
              <a:t>Ask for feedback – and act on it</a:t>
            </a:r>
            <a:endParaRPr lang="da-DK" sz="2400" dirty="0"/>
          </a:p>
        </p:txBody>
      </p:sp>
      <p:sp>
        <p:nvSpPr>
          <p:cNvPr id="3" name="Text Placeholder 2">
            <a:extLst>
              <a:ext uri="{FF2B5EF4-FFF2-40B4-BE49-F238E27FC236}">
                <a16:creationId xmlns:a16="http://schemas.microsoft.com/office/drawing/2014/main" id="{117C2F28-2C64-01E3-5822-F3E6533B37E9}"/>
              </a:ext>
            </a:extLst>
          </p:cNvPr>
          <p:cNvSpPr>
            <a:spLocks noGrp="1"/>
          </p:cNvSpPr>
          <p:nvPr>
            <p:ph type="body" sz="quarter" idx="11"/>
          </p:nvPr>
        </p:nvSpPr>
        <p:spPr>
          <a:xfrm>
            <a:off x="610940" y="1367143"/>
            <a:ext cx="10963275" cy="422275"/>
          </a:xfrm>
        </p:spPr>
        <p:txBody>
          <a:bodyPr/>
          <a:lstStyle/>
          <a:p>
            <a:r>
              <a:rPr lang="en-US" dirty="0"/>
              <a:t>Make it a positive experience for your volunteers, not a chore they feel they have to do</a:t>
            </a:r>
            <a:endParaRPr lang="da-DK" dirty="0"/>
          </a:p>
        </p:txBody>
      </p:sp>
      <p:sp>
        <p:nvSpPr>
          <p:cNvPr id="4" name="Text Placeholder 3">
            <a:extLst>
              <a:ext uri="{FF2B5EF4-FFF2-40B4-BE49-F238E27FC236}">
                <a16:creationId xmlns:a16="http://schemas.microsoft.com/office/drawing/2014/main" id="{1A79E4ED-1E3B-E607-DA04-E81A335FAC94}"/>
              </a:ext>
            </a:extLst>
          </p:cNvPr>
          <p:cNvSpPr>
            <a:spLocks noGrp="1"/>
          </p:cNvSpPr>
          <p:nvPr>
            <p:ph type="body" sz="quarter" idx="10"/>
          </p:nvPr>
        </p:nvSpPr>
        <p:spPr/>
        <p:txBody>
          <a:bodyPr/>
          <a:lstStyle/>
          <a:p>
            <a:r>
              <a:rPr lang="en-US" dirty="0"/>
              <a:t>Plan your training </a:t>
            </a:r>
            <a:r>
              <a:rPr lang="en-US" dirty="0" err="1"/>
              <a:t>programme</a:t>
            </a:r>
            <a:endParaRPr lang="da-DK" dirty="0"/>
          </a:p>
        </p:txBody>
      </p:sp>
    </p:spTree>
    <p:extLst>
      <p:ext uri="{BB962C8B-B14F-4D97-AF65-F5344CB8AC3E}">
        <p14:creationId xmlns:p14="http://schemas.microsoft.com/office/powerpoint/2010/main" val="2910462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09A4CA-07B6-440A-A9E7-72C7E7FDF939}"/>
              </a:ext>
            </a:extLst>
          </p:cNvPr>
          <p:cNvSpPr>
            <a:spLocks noGrp="1"/>
          </p:cNvSpPr>
          <p:nvPr>
            <p:ph type="body" sz="quarter" idx="12"/>
          </p:nvPr>
        </p:nvSpPr>
        <p:spPr>
          <a:xfrm>
            <a:off x="6726264" y="1685951"/>
            <a:ext cx="4483989" cy="4211153"/>
          </a:xfrm>
        </p:spPr>
        <p:txBody>
          <a:bodyPr/>
          <a:lstStyle/>
          <a:p>
            <a:r>
              <a:rPr lang="it-IT"/>
              <a:t>Lots!</a:t>
            </a:r>
          </a:p>
          <a:p>
            <a:endParaRPr lang="it-IT" sz="100"/>
          </a:p>
          <a:p>
            <a:r>
              <a:rPr lang="it-IT" b="1" i="1">
                <a:solidFill>
                  <a:srgbClr val="548235"/>
                </a:solidFill>
              </a:rPr>
              <a:t>Facilitator</a:t>
            </a:r>
          </a:p>
          <a:p>
            <a:r>
              <a:rPr lang="en-US" i="1"/>
              <a:t>The facilitator’s job is to support everyone to do their best thinking.</a:t>
            </a:r>
          </a:p>
          <a:p>
            <a:r>
              <a:rPr lang="en-US"/>
              <a:t>To do this, the facilitator encourages full participation, promotes mutual understanding and cultivates shared responsibility. </a:t>
            </a:r>
          </a:p>
          <a:p>
            <a:r>
              <a:rPr lang="en-US"/>
              <a:t>By supporting everyone to do their best thinking, a facilitator enables group members to search for inclusive solutions and build sustainable agreements.</a:t>
            </a:r>
            <a:endParaRPr lang="it-IT"/>
          </a:p>
        </p:txBody>
      </p:sp>
      <p:sp>
        <p:nvSpPr>
          <p:cNvPr id="4" name="Text Placeholder 3">
            <a:extLst>
              <a:ext uri="{FF2B5EF4-FFF2-40B4-BE49-F238E27FC236}">
                <a16:creationId xmlns:a16="http://schemas.microsoft.com/office/drawing/2014/main" id="{E5795BF3-ED5C-4551-BA4F-7188EC37BACB}"/>
              </a:ext>
            </a:extLst>
          </p:cNvPr>
          <p:cNvSpPr>
            <a:spLocks noGrp="1"/>
          </p:cNvSpPr>
          <p:nvPr>
            <p:ph type="body" sz="quarter" idx="11"/>
          </p:nvPr>
        </p:nvSpPr>
        <p:spPr>
          <a:xfrm>
            <a:off x="610940" y="1029383"/>
            <a:ext cx="10963275" cy="422275"/>
          </a:xfrm>
        </p:spPr>
        <p:txBody>
          <a:bodyPr/>
          <a:lstStyle/>
          <a:p>
            <a:r>
              <a:rPr lang="it-IT" i="1"/>
              <a:t>Learning styles					Teaching styles</a:t>
            </a:r>
          </a:p>
        </p:txBody>
      </p:sp>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Learning &amp; Teaching/Training Styles </a:t>
            </a:r>
          </a:p>
        </p:txBody>
      </p:sp>
      <p:grpSp>
        <p:nvGrpSpPr>
          <p:cNvPr id="6" name="Group 5">
            <a:extLst>
              <a:ext uri="{FF2B5EF4-FFF2-40B4-BE49-F238E27FC236}">
                <a16:creationId xmlns:a16="http://schemas.microsoft.com/office/drawing/2014/main" id="{7907E039-9FCF-478D-9731-70D9819531EC}"/>
              </a:ext>
            </a:extLst>
          </p:cNvPr>
          <p:cNvGrpSpPr/>
          <p:nvPr/>
        </p:nvGrpSpPr>
        <p:grpSpPr>
          <a:xfrm>
            <a:off x="286208" y="1568455"/>
            <a:ext cx="4797236" cy="4211153"/>
            <a:chOff x="487686" y="1556010"/>
            <a:chExt cx="4295139" cy="3721089"/>
          </a:xfrm>
        </p:grpSpPr>
        <p:pic>
          <p:nvPicPr>
            <p:cNvPr id="1026" name="Picture 2" descr="Learning Styles">
              <a:extLst>
                <a:ext uri="{FF2B5EF4-FFF2-40B4-BE49-F238E27FC236}">
                  <a16:creationId xmlns:a16="http://schemas.microsoft.com/office/drawing/2014/main" id="{40F2B72C-5801-4699-9EB5-0D3B859F7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6" y="1556010"/>
              <a:ext cx="4295139"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7C2CFE-056B-4910-BC78-22210929808B}"/>
                </a:ext>
              </a:extLst>
            </p:cNvPr>
            <p:cNvSpPr txBox="1"/>
            <p:nvPr/>
          </p:nvSpPr>
          <p:spPr>
            <a:xfrm>
              <a:off x="2487478" y="5046267"/>
              <a:ext cx="1613422" cy="230832"/>
            </a:xfrm>
            <a:prstGeom prst="rect">
              <a:avLst/>
            </a:prstGeom>
            <a:noFill/>
          </p:spPr>
          <p:txBody>
            <a:bodyPr wrap="square" rtlCol="0">
              <a:spAutoFit/>
            </a:bodyPr>
            <a:lstStyle/>
            <a:p>
              <a:r>
                <a:rPr lang="en-US" sz="900"/>
                <a:t>University of San Diego</a:t>
              </a:r>
              <a:endParaRPr lang="da-DK" sz="900"/>
            </a:p>
          </p:txBody>
        </p:sp>
      </p:grpSp>
      <p:sp>
        <p:nvSpPr>
          <p:cNvPr id="8" name="TextBox 7">
            <a:extLst>
              <a:ext uri="{FF2B5EF4-FFF2-40B4-BE49-F238E27FC236}">
                <a16:creationId xmlns:a16="http://schemas.microsoft.com/office/drawing/2014/main" id="{E3156F90-B112-469F-A05B-DA9E8486B686}"/>
              </a:ext>
            </a:extLst>
          </p:cNvPr>
          <p:cNvSpPr txBox="1"/>
          <p:nvPr/>
        </p:nvSpPr>
        <p:spPr>
          <a:xfrm>
            <a:off x="10032569" y="5650773"/>
            <a:ext cx="1613422" cy="230832"/>
          </a:xfrm>
          <a:prstGeom prst="rect">
            <a:avLst/>
          </a:prstGeom>
          <a:noFill/>
        </p:spPr>
        <p:txBody>
          <a:bodyPr wrap="square" rtlCol="0">
            <a:spAutoFit/>
          </a:bodyPr>
          <a:lstStyle/>
          <a:p>
            <a:r>
              <a:rPr lang="en-US" sz="900" err="1"/>
              <a:t>Kaner</a:t>
            </a:r>
            <a:r>
              <a:rPr lang="en-US" sz="900"/>
              <a:t> &amp; Berger, 1996</a:t>
            </a:r>
            <a:endParaRPr lang="da-DK" sz="900"/>
          </a:p>
        </p:txBody>
      </p:sp>
    </p:spTree>
    <p:extLst>
      <p:ext uri="{BB962C8B-B14F-4D97-AF65-F5344CB8AC3E}">
        <p14:creationId xmlns:p14="http://schemas.microsoft.com/office/powerpoint/2010/main" val="2084026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D8DB5A-D082-3CE2-25CC-1FA4FC3E7082}"/>
              </a:ext>
            </a:extLst>
          </p:cNvPr>
          <p:cNvSpPr>
            <a:spLocks noGrp="1"/>
          </p:cNvSpPr>
          <p:nvPr>
            <p:ph type="body" sz="quarter" idx="12"/>
          </p:nvPr>
        </p:nvSpPr>
        <p:spPr>
          <a:xfrm>
            <a:off x="369142" y="1635421"/>
            <a:ext cx="10963275" cy="3657600"/>
          </a:xfrm>
        </p:spPr>
        <p:txBody>
          <a:bodyPr/>
          <a:lstStyle/>
          <a:p>
            <a:r>
              <a:rPr lang="en-US" sz="2400" b="1" dirty="0"/>
              <a:t>Introductory Information Session / Meeting</a:t>
            </a:r>
          </a:p>
          <a:p>
            <a:pPr marL="285750" indent="-285750">
              <a:buFont typeface="Arial" panose="020B0604020202020204" pitchFamily="34" charset="0"/>
              <a:buChar char="•"/>
            </a:pPr>
            <a:r>
              <a:rPr lang="en-US" dirty="0"/>
              <a:t>Information about the organization and the project: aims, methods of involvement, project expectations and data needs</a:t>
            </a:r>
          </a:p>
          <a:p>
            <a:endParaRPr lang="en-US" dirty="0"/>
          </a:p>
          <a:p>
            <a:r>
              <a:rPr lang="da-DK" sz="2400" b="1" dirty="0" err="1"/>
              <a:t>Volunteer</a:t>
            </a:r>
            <a:r>
              <a:rPr lang="da-DK" sz="2400" b="1" dirty="0"/>
              <a:t> </a:t>
            </a:r>
            <a:r>
              <a:rPr lang="da-DK" sz="2400" b="1" dirty="0" err="1"/>
              <a:t>handbook</a:t>
            </a:r>
            <a:endParaRPr lang="da-DK" sz="2400" b="1" dirty="0"/>
          </a:p>
          <a:p>
            <a:pPr marL="285750" indent="-285750">
              <a:buFont typeface="Arial" panose="020B0604020202020204" pitchFamily="34" charset="0"/>
              <a:buChar char="•"/>
            </a:pPr>
            <a:r>
              <a:rPr lang="da-DK" dirty="0" err="1"/>
              <a:t>Ideally</a:t>
            </a:r>
            <a:r>
              <a:rPr lang="da-DK" dirty="0"/>
              <a:t> </a:t>
            </a:r>
            <a:r>
              <a:rPr lang="da-DK" dirty="0" err="1"/>
              <a:t>there</a:t>
            </a:r>
            <a:r>
              <a:rPr lang="da-DK" dirty="0"/>
              <a:t> is a </a:t>
            </a:r>
            <a:r>
              <a:rPr lang="da-DK" dirty="0" err="1"/>
              <a:t>volunteer</a:t>
            </a:r>
            <a:r>
              <a:rPr lang="da-DK" dirty="0"/>
              <a:t> </a:t>
            </a:r>
            <a:r>
              <a:rPr lang="da-DK" dirty="0" err="1"/>
              <a:t>handbook</a:t>
            </a:r>
            <a:r>
              <a:rPr lang="da-DK" dirty="0"/>
              <a:t> </a:t>
            </a:r>
            <a:r>
              <a:rPr lang="da-DK" dirty="0" err="1"/>
              <a:t>where</a:t>
            </a:r>
            <a:r>
              <a:rPr lang="da-DK" dirty="0"/>
              <a:t> all the </a:t>
            </a:r>
            <a:r>
              <a:rPr lang="da-DK" dirty="0" err="1"/>
              <a:t>important</a:t>
            </a:r>
            <a:r>
              <a:rPr lang="da-DK" dirty="0"/>
              <a:t> information </a:t>
            </a:r>
            <a:r>
              <a:rPr lang="da-DK" dirty="0" err="1"/>
              <a:t>can</a:t>
            </a:r>
            <a:r>
              <a:rPr lang="da-DK" dirty="0"/>
              <a:t> </a:t>
            </a:r>
            <a:r>
              <a:rPr lang="da-DK" dirty="0" err="1"/>
              <a:t>be</a:t>
            </a:r>
            <a:r>
              <a:rPr lang="da-DK" dirty="0"/>
              <a:t> </a:t>
            </a:r>
            <a:r>
              <a:rPr lang="da-DK" dirty="0" err="1"/>
              <a:t>found</a:t>
            </a:r>
            <a:endParaRPr lang="da-DK" dirty="0"/>
          </a:p>
          <a:p>
            <a:pPr marL="285750" indent="-285750">
              <a:buFont typeface="Arial" panose="020B0604020202020204" pitchFamily="34" charset="0"/>
              <a:buChar char="•"/>
            </a:pPr>
            <a:r>
              <a:rPr lang="da-DK" dirty="0" err="1"/>
              <a:t>Expand</a:t>
            </a:r>
            <a:r>
              <a:rPr lang="da-DK" dirty="0"/>
              <a:t> it as the </a:t>
            </a:r>
            <a:r>
              <a:rPr lang="da-DK" dirty="0" err="1"/>
              <a:t>project</a:t>
            </a:r>
            <a:r>
              <a:rPr lang="da-DK" dirty="0"/>
              <a:t> </a:t>
            </a:r>
            <a:r>
              <a:rPr lang="da-DK" dirty="0" err="1"/>
              <a:t>develops</a:t>
            </a:r>
            <a:r>
              <a:rPr lang="da-DK" dirty="0"/>
              <a:t> – ask for </a:t>
            </a:r>
            <a:r>
              <a:rPr lang="da-DK" dirty="0" err="1"/>
              <a:t>volunteers</a:t>
            </a:r>
            <a:r>
              <a:rPr lang="da-DK" dirty="0"/>
              <a:t> to </a:t>
            </a:r>
            <a:r>
              <a:rPr lang="da-DK" dirty="0" err="1"/>
              <a:t>contribute</a:t>
            </a:r>
            <a:r>
              <a:rPr lang="da-DK" dirty="0"/>
              <a:t> (</a:t>
            </a:r>
            <a:r>
              <a:rPr lang="da-DK" dirty="0" err="1"/>
              <a:t>they</a:t>
            </a:r>
            <a:r>
              <a:rPr lang="da-DK" dirty="0"/>
              <a:t> </a:t>
            </a:r>
            <a:r>
              <a:rPr lang="da-DK" dirty="0" err="1"/>
              <a:t>know</a:t>
            </a:r>
            <a:r>
              <a:rPr lang="da-DK" dirty="0"/>
              <a:t> </a:t>
            </a:r>
            <a:r>
              <a:rPr lang="da-DK" dirty="0" err="1"/>
              <a:t>about</a:t>
            </a:r>
            <a:r>
              <a:rPr lang="da-DK" dirty="0"/>
              <a:t> </a:t>
            </a:r>
            <a:r>
              <a:rPr lang="da-DK" dirty="0" err="1"/>
              <a:t>their</a:t>
            </a:r>
            <a:r>
              <a:rPr lang="da-DK" dirty="0"/>
              <a:t> </a:t>
            </a:r>
            <a:r>
              <a:rPr lang="da-DK" dirty="0" err="1"/>
              <a:t>own</a:t>
            </a:r>
            <a:r>
              <a:rPr lang="da-DK" dirty="0"/>
              <a:t> </a:t>
            </a:r>
            <a:r>
              <a:rPr lang="da-DK" dirty="0" err="1"/>
              <a:t>role</a:t>
            </a:r>
            <a:r>
              <a:rPr lang="da-DK" dirty="0"/>
              <a:t> and </a:t>
            </a:r>
            <a:r>
              <a:rPr lang="da-DK" dirty="0" err="1"/>
              <a:t>what</a:t>
            </a:r>
            <a:r>
              <a:rPr lang="da-DK" dirty="0"/>
              <a:t> it is </a:t>
            </a:r>
            <a:r>
              <a:rPr lang="da-DK" dirty="0" err="1"/>
              <a:t>important</a:t>
            </a:r>
            <a:r>
              <a:rPr lang="da-DK" dirty="0"/>
              <a:t> to </a:t>
            </a:r>
            <a:r>
              <a:rPr lang="da-DK" dirty="0" err="1"/>
              <a:t>know</a:t>
            </a:r>
            <a:r>
              <a:rPr lang="da-DK" dirty="0"/>
              <a:t>. </a:t>
            </a:r>
            <a:r>
              <a:rPr lang="da-DK" dirty="0" err="1"/>
              <a:t>Acknowledge</a:t>
            </a:r>
            <a:r>
              <a:rPr lang="da-DK" dirty="0"/>
              <a:t> </a:t>
            </a:r>
            <a:r>
              <a:rPr lang="da-DK" dirty="0" err="1"/>
              <a:t>them</a:t>
            </a:r>
            <a:r>
              <a:rPr lang="da-DK" dirty="0"/>
              <a:t>!)</a:t>
            </a:r>
          </a:p>
          <a:p>
            <a:pPr marL="285750" indent="-285750">
              <a:buFont typeface="Arial" panose="020B0604020202020204" pitchFamily="34" charset="0"/>
              <a:buChar char="•"/>
            </a:pPr>
            <a:endParaRPr lang="da-DK" dirty="0"/>
          </a:p>
          <a:p>
            <a:r>
              <a:rPr lang="da-DK" sz="2400" b="1" dirty="0" err="1"/>
              <a:t>Get</a:t>
            </a:r>
            <a:r>
              <a:rPr lang="da-DK" sz="2400" b="1" dirty="0"/>
              <a:t> to </a:t>
            </a:r>
            <a:r>
              <a:rPr lang="da-DK" sz="2400" b="1" dirty="0" err="1"/>
              <a:t>know</a:t>
            </a:r>
            <a:r>
              <a:rPr lang="da-DK" sz="2400" b="1" dirty="0"/>
              <a:t> </a:t>
            </a:r>
            <a:r>
              <a:rPr lang="da-DK" sz="2400" b="1" dirty="0" err="1"/>
              <a:t>your</a:t>
            </a:r>
            <a:r>
              <a:rPr lang="da-DK" sz="2400" b="1" dirty="0"/>
              <a:t> </a:t>
            </a:r>
            <a:r>
              <a:rPr lang="da-DK" sz="2400" b="1" dirty="0" err="1"/>
              <a:t>volunteers</a:t>
            </a:r>
            <a:r>
              <a:rPr lang="da-DK" sz="2400" b="1" dirty="0"/>
              <a:t>!</a:t>
            </a:r>
          </a:p>
          <a:p>
            <a:pPr marL="285750" indent="-285750">
              <a:buFont typeface="Arial" panose="020B0604020202020204" pitchFamily="34" charset="0"/>
              <a:buChar char="•"/>
            </a:pPr>
            <a:r>
              <a:rPr lang="da-DK" dirty="0" err="1"/>
              <a:t>Engage</a:t>
            </a:r>
            <a:r>
              <a:rPr lang="da-DK" dirty="0"/>
              <a:t> </a:t>
            </a:r>
            <a:r>
              <a:rPr lang="da-DK" dirty="0" err="1"/>
              <a:t>volunteers</a:t>
            </a:r>
            <a:r>
              <a:rPr lang="da-DK" dirty="0"/>
              <a:t> in </a:t>
            </a:r>
            <a:r>
              <a:rPr lang="da-DK" dirty="0" err="1"/>
              <a:t>discussions</a:t>
            </a:r>
            <a:r>
              <a:rPr lang="da-DK" dirty="0"/>
              <a:t> and </a:t>
            </a:r>
            <a:r>
              <a:rPr lang="da-DK" dirty="0" err="1"/>
              <a:t>get</a:t>
            </a:r>
            <a:r>
              <a:rPr lang="da-DK" dirty="0"/>
              <a:t> to </a:t>
            </a:r>
            <a:r>
              <a:rPr lang="da-DK" dirty="0" err="1"/>
              <a:t>know</a:t>
            </a:r>
            <a:r>
              <a:rPr lang="da-DK" dirty="0"/>
              <a:t> </a:t>
            </a:r>
            <a:r>
              <a:rPr lang="da-DK" dirty="0" err="1"/>
              <a:t>them</a:t>
            </a:r>
            <a:r>
              <a:rPr lang="da-DK" dirty="0"/>
              <a:t>. </a:t>
            </a:r>
            <a:r>
              <a:rPr lang="da-DK" dirty="0" err="1"/>
              <a:t>What</a:t>
            </a:r>
            <a:r>
              <a:rPr lang="da-DK" dirty="0"/>
              <a:t> </a:t>
            </a:r>
            <a:r>
              <a:rPr lang="da-DK" dirty="0" err="1"/>
              <a:t>are</a:t>
            </a:r>
            <a:r>
              <a:rPr lang="da-DK" dirty="0"/>
              <a:t> </a:t>
            </a:r>
            <a:r>
              <a:rPr lang="da-DK" dirty="0" err="1"/>
              <a:t>their</a:t>
            </a:r>
            <a:r>
              <a:rPr lang="da-DK" dirty="0"/>
              <a:t> motivations and </a:t>
            </a:r>
            <a:r>
              <a:rPr lang="da-DK" dirty="0" err="1"/>
              <a:t>expectations</a:t>
            </a:r>
            <a:r>
              <a:rPr lang="da-DK" dirty="0"/>
              <a:t> – </a:t>
            </a:r>
            <a:r>
              <a:rPr lang="da-DK" dirty="0" err="1"/>
              <a:t>what</a:t>
            </a:r>
            <a:r>
              <a:rPr lang="da-DK" dirty="0"/>
              <a:t> </a:t>
            </a:r>
            <a:r>
              <a:rPr lang="da-DK" dirty="0" err="1"/>
              <a:t>needs</a:t>
            </a:r>
            <a:r>
              <a:rPr lang="da-DK" dirty="0"/>
              <a:t> to </a:t>
            </a:r>
            <a:r>
              <a:rPr lang="da-DK" dirty="0" err="1"/>
              <a:t>happen</a:t>
            </a:r>
            <a:r>
              <a:rPr lang="da-DK" dirty="0"/>
              <a:t> for </a:t>
            </a:r>
            <a:r>
              <a:rPr lang="da-DK" dirty="0" err="1"/>
              <a:t>them</a:t>
            </a:r>
            <a:r>
              <a:rPr lang="da-DK" dirty="0"/>
              <a:t> to </a:t>
            </a:r>
            <a:r>
              <a:rPr lang="da-DK" dirty="0" err="1"/>
              <a:t>stay</a:t>
            </a:r>
            <a:r>
              <a:rPr lang="da-DK" dirty="0"/>
              <a:t> </a:t>
            </a:r>
            <a:r>
              <a:rPr lang="da-DK" dirty="0" err="1"/>
              <a:t>involved</a:t>
            </a:r>
            <a:r>
              <a:rPr lang="da-DK" dirty="0"/>
              <a:t>?</a:t>
            </a:r>
          </a:p>
        </p:txBody>
      </p:sp>
      <p:sp>
        <p:nvSpPr>
          <p:cNvPr id="3" name="Text Placeholder 2">
            <a:extLst>
              <a:ext uri="{FF2B5EF4-FFF2-40B4-BE49-F238E27FC236}">
                <a16:creationId xmlns:a16="http://schemas.microsoft.com/office/drawing/2014/main" id="{55FD4D3E-9099-5110-6AFD-4061B9F22572}"/>
              </a:ext>
            </a:extLst>
          </p:cNvPr>
          <p:cNvSpPr>
            <a:spLocks noGrp="1"/>
          </p:cNvSpPr>
          <p:nvPr>
            <p:ph type="body" sz="quarter" idx="11"/>
          </p:nvPr>
        </p:nvSpPr>
        <p:spPr>
          <a:xfrm>
            <a:off x="368894" y="1024119"/>
            <a:ext cx="10963275" cy="422275"/>
          </a:xfrm>
        </p:spPr>
        <p:txBody>
          <a:bodyPr/>
          <a:lstStyle/>
          <a:p>
            <a:r>
              <a:rPr lang="en-US" dirty="0"/>
              <a:t>Make volunteers feel welcome!</a:t>
            </a:r>
            <a:endParaRPr lang="da-DK" dirty="0"/>
          </a:p>
        </p:txBody>
      </p:sp>
      <p:sp>
        <p:nvSpPr>
          <p:cNvPr id="4" name="Text Placeholder 3">
            <a:extLst>
              <a:ext uri="{FF2B5EF4-FFF2-40B4-BE49-F238E27FC236}">
                <a16:creationId xmlns:a16="http://schemas.microsoft.com/office/drawing/2014/main" id="{1D6A043A-61E2-9849-0D21-66C772BC850C}"/>
              </a:ext>
            </a:extLst>
          </p:cNvPr>
          <p:cNvSpPr>
            <a:spLocks noGrp="1"/>
          </p:cNvSpPr>
          <p:nvPr>
            <p:ph type="body" sz="quarter" idx="10"/>
          </p:nvPr>
        </p:nvSpPr>
        <p:spPr/>
        <p:txBody>
          <a:bodyPr/>
          <a:lstStyle/>
          <a:p>
            <a:r>
              <a:rPr lang="en-US" dirty="0"/>
              <a:t>Onboarding (recruitment)</a:t>
            </a:r>
            <a:endParaRPr lang="da-DK" dirty="0"/>
          </a:p>
        </p:txBody>
      </p:sp>
      <p:sp>
        <p:nvSpPr>
          <p:cNvPr id="5" name="TextBox 4">
            <a:extLst>
              <a:ext uri="{FF2B5EF4-FFF2-40B4-BE49-F238E27FC236}">
                <a16:creationId xmlns:a16="http://schemas.microsoft.com/office/drawing/2014/main" id="{97C5D85D-DD56-4E2E-F6F9-99F6B055D705}"/>
              </a:ext>
            </a:extLst>
          </p:cNvPr>
          <p:cNvSpPr txBox="1"/>
          <p:nvPr/>
        </p:nvSpPr>
        <p:spPr>
          <a:xfrm>
            <a:off x="10227261" y="193122"/>
            <a:ext cx="1964739" cy="830997"/>
          </a:xfrm>
          <a:prstGeom prst="rect">
            <a:avLst/>
          </a:prstGeom>
          <a:noFill/>
        </p:spPr>
        <p:txBody>
          <a:bodyPr wrap="square" rtlCol="0">
            <a:spAutoFit/>
          </a:bodyPr>
          <a:lstStyle/>
          <a:p>
            <a:r>
              <a:rPr lang="en-US" sz="1200" dirty="0">
                <a:solidFill>
                  <a:srgbClr val="548235"/>
                </a:solidFill>
              </a:rPr>
              <a:t>Getting to know project &amp; people</a:t>
            </a:r>
          </a:p>
          <a:p>
            <a:r>
              <a:rPr lang="en-US" sz="1200" dirty="0">
                <a:solidFill>
                  <a:srgbClr val="548235"/>
                </a:solidFill>
              </a:rPr>
              <a:t>Intro meeting w. information</a:t>
            </a:r>
          </a:p>
        </p:txBody>
      </p:sp>
      <p:sp>
        <p:nvSpPr>
          <p:cNvPr id="6" name="TextBox 5">
            <a:extLst>
              <a:ext uri="{FF2B5EF4-FFF2-40B4-BE49-F238E27FC236}">
                <a16:creationId xmlns:a16="http://schemas.microsoft.com/office/drawing/2014/main" id="{4675848A-4D17-BD69-2727-9D3AD227E280}"/>
              </a:ext>
            </a:extLst>
          </p:cNvPr>
          <p:cNvSpPr txBox="1"/>
          <p:nvPr/>
        </p:nvSpPr>
        <p:spPr>
          <a:xfrm>
            <a:off x="10227260" y="1149617"/>
            <a:ext cx="1964739" cy="646331"/>
          </a:xfrm>
          <a:prstGeom prst="rect">
            <a:avLst/>
          </a:prstGeom>
          <a:noFill/>
        </p:spPr>
        <p:txBody>
          <a:bodyPr wrap="square" rtlCol="0">
            <a:spAutoFit/>
          </a:bodyPr>
          <a:lstStyle/>
          <a:p>
            <a:r>
              <a:rPr lang="en-US" sz="1200" b="1" dirty="0">
                <a:solidFill>
                  <a:srgbClr val="FAA001"/>
                </a:solidFill>
              </a:rPr>
              <a:t>Welcome! </a:t>
            </a:r>
          </a:p>
          <a:p>
            <a:r>
              <a:rPr lang="en-US" sz="1200" dirty="0">
                <a:solidFill>
                  <a:srgbClr val="FAA001"/>
                </a:solidFill>
              </a:rPr>
              <a:t>Intro meetings</a:t>
            </a:r>
          </a:p>
          <a:p>
            <a:r>
              <a:rPr lang="en-US" sz="1200" dirty="0">
                <a:solidFill>
                  <a:srgbClr val="FAA001"/>
                </a:solidFill>
              </a:rPr>
              <a:t>Volunteer handbook</a:t>
            </a:r>
          </a:p>
        </p:txBody>
      </p:sp>
    </p:spTree>
    <p:extLst>
      <p:ext uri="{BB962C8B-B14F-4D97-AF65-F5344CB8AC3E}">
        <p14:creationId xmlns:p14="http://schemas.microsoft.com/office/powerpoint/2010/main" val="2738477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D14857-99AE-826C-162C-DA1D0A631993}"/>
              </a:ext>
            </a:extLst>
          </p:cNvPr>
          <p:cNvSpPr/>
          <p:nvPr/>
        </p:nvSpPr>
        <p:spPr>
          <a:xfrm>
            <a:off x="82657" y="61238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ctangle 6">
            <a:extLst>
              <a:ext uri="{FF2B5EF4-FFF2-40B4-BE49-F238E27FC236}">
                <a16:creationId xmlns:a16="http://schemas.microsoft.com/office/drawing/2014/main" id="{9C128A18-341B-AA6F-7E65-D72C8053129F}"/>
              </a:ext>
            </a:extLst>
          </p:cNvPr>
          <p:cNvSpPr/>
          <p:nvPr/>
        </p:nvSpPr>
        <p:spPr>
          <a:xfrm>
            <a:off x="5658254" y="6170001"/>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98F6082D-A310-8CC5-82FC-0998E9305B53}"/>
              </a:ext>
            </a:extLst>
          </p:cNvPr>
          <p:cNvSpPr>
            <a:spLocks noGrp="1"/>
          </p:cNvSpPr>
          <p:nvPr>
            <p:ph type="body" sz="quarter" idx="12"/>
          </p:nvPr>
        </p:nvSpPr>
        <p:spPr>
          <a:xfrm>
            <a:off x="614362" y="1513591"/>
            <a:ext cx="10963275" cy="4656410"/>
          </a:xfrm>
        </p:spPr>
        <p:txBody>
          <a:bodyPr/>
          <a:lstStyle/>
          <a:p>
            <a:r>
              <a:rPr lang="en-US" sz="2400" b="1" dirty="0"/>
              <a:t>Task training</a:t>
            </a:r>
          </a:p>
          <a:p>
            <a:pPr marL="285750" indent="-285750">
              <a:buFont typeface="Arial" panose="020B0604020202020204" pitchFamily="34" charset="0"/>
              <a:buChar char="•"/>
            </a:pPr>
            <a:r>
              <a:rPr lang="en-US" dirty="0"/>
              <a:t>Provide task training. Think about staging it, if possible. Volunteers may not need all the information / training from the start. </a:t>
            </a:r>
            <a:r>
              <a:rPr lang="en-US" dirty="0" err="1"/>
              <a:t>Recognise</a:t>
            </a:r>
            <a:r>
              <a:rPr lang="en-US" dirty="0"/>
              <a:t> that some volunteers may come in with a lot of experience and may not need the ‘basic’ training – maybe they can even help train?</a:t>
            </a:r>
          </a:p>
          <a:p>
            <a:pPr marL="285750" indent="-285750">
              <a:buFont typeface="Arial" panose="020B0604020202020204" pitchFamily="34" charset="0"/>
              <a:buChar char="•"/>
            </a:pPr>
            <a:r>
              <a:rPr lang="en-US" dirty="0"/>
              <a:t>Provide a variety or types of training, make it interesting: use storytelling, games, competitions, volunteer collaboration groups, etc.</a:t>
            </a:r>
          </a:p>
          <a:p>
            <a:endParaRPr lang="en-US" sz="900" dirty="0"/>
          </a:p>
          <a:p>
            <a:r>
              <a:rPr lang="en-US" sz="2400" b="1" dirty="0"/>
              <a:t>Provide support</a:t>
            </a:r>
          </a:p>
          <a:p>
            <a:pPr marL="285750" indent="-285750">
              <a:buFont typeface="Arial" panose="020B0604020202020204" pitchFamily="34" charset="0"/>
              <a:buChar char="•"/>
            </a:pPr>
            <a:r>
              <a:rPr lang="en-US" dirty="0"/>
              <a:t>Ensure support is provided to volunteers. Questions will come up. An option is to provide a forum where also other volunteers can respond and provide answers, also further involving them in the project</a:t>
            </a:r>
          </a:p>
          <a:p>
            <a:endParaRPr lang="en-US" sz="900" dirty="0"/>
          </a:p>
          <a:p>
            <a:r>
              <a:rPr lang="en-US" sz="2400" b="1" dirty="0"/>
              <a:t>Provide learning and development opportunities</a:t>
            </a:r>
          </a:p>
          <a:p>
            <a:pPr marL="285750" indent="-285750">
              <a:buFont typeface="Arial" panose="020B0604020202020204" pitchFamily="34" charset="0"/>
              <a:buChar char="•"/>
            </a:pPr>
            <a:r>
              <a:rPr lang="da-DK" dirty="0"/>
              <a:t>Provide more </a:t>
            </a:r>
            <a:r>
              <a:rPr lang="da-DK" dirty="0" err="1"/>
              <a:t>advanced</a:t>
            </a:r>
            <a:r>
              <a:rPr lang="da-DK" dirty="0"/>
              <a:t> </a:t>
            </a:r>
            <a:r>
              <a:rPr lang="da-DK" dirty="0" err="1"/>
              <a:t>training</a:t>
            </a:r>
            <a:r>
              <a:rPr lang="da-DK" dirty="0"/>
              <a:t> </a:t>
            </a:r>
            <a:r>
              <a:rPr lang="da-DK" dirty="0" err="1"/>
              <a:t>opportunities</a:t>
            </a:r>
            <a:r>
              <a:rPr lang="da-DK" dirty="0"/>
              <a:t>, </a:t>
            </a:r>
            <a:r>
              <a:rPr lang="da-DK" dirty="0" err="1"/>
              <a:t>if</a:t>
            </a:r>
            <a:r>
              <a:rPr lang="da-DK" dirty="0"/>
              <a:t> </a:t>
            </a:r>
            <a:r>
              <a:rPr lang="da-DK" dirty="0" err="1"/>
              <a:t>training</a:t>
            </a:r>
            <a:r>
              <a:rPr lang="da-DK" dirty="0"/>
              <a:t> is </a:t>
            </a:r>
            <a:r>
              <a:rPr lang="da-DK" dirty="0" err="1"/>
              <a:t>staged</a:t>
            </a:r>
            <a:r>
              <a:rPr lang="da-DK" dirty="0"/>
              <a:t>. Offer </a:t>
            </a:r>
            <a:r>
              <a:rPr lang="da-DK" dirty="0" err="1"/>
              <a:t>opportunities</a:t>
            </a:r>
            <a:r>
              <a:rPr lang="da-DK" dirty="0"/>
              <a:t> for </a:t>
            </a:r>
            <a:r>
              <a:rPr lang="da-DK" dirty="0" err="1"/>
              <a:t>other</a:t>
            </a:r>
            <a:r>
              <a:rPr lang="da-DK" dirty="0"/>
              <a:t> types of </a:t>
            </a:r>
            <a:r>
              <a:rPr lang="da-DK" dirty="0" err="1"/>
              <a:t>involvement</a:t>
            </a:r>
            <a:r>
              <a:rPr lang="da-DK" dirty="0"/>
              <a:t>, </a:t>
            </a:r>
            <a:r>
              <a:rPr lang="da-DK" dirty="0" err="1"/>
              <a:t>e.g</a:t>
            </a:r>
            <a:r>
              <a:rPr lang="da-DK" dirty="0"/>
              <a:t>. </a:t>
            </a:r>
            <a:r>
              <a:rPr lang="da-DK" dirty="0" err="1"/>
              <a:t>attending</a:t>
            </a:r>
            <a:r>
              <a:rPr lang="da-DK" dirty="0"/>
              <a:t> </a:t>
            </a:r>
            <a:r>
              <a:rPr lang="da-DK" dirty="0" err="1"/>
              <a:t>conferences</a:t>
            </a:r>
            <a:r>
              <a:rPr lang="da-DK" dirty="0"/>
              <a:t> and meetings and </a:t>
            </a:r>
            <a:r>
              <a:rPr lang="da-DK" dirty="0" err="1"/>
              <a:t>having</a:t>
            </a:r>
            <a:r>
              <a:rPr lang="da-DK" dirty="0"/>
              <a:t> </a:t>
            </a:r>
            <a:r>
              <a:rPr lang="da-DK" dirty="0" err="1"/>
              <a:t>volunteers</a:t>
            </a:r>
            <a:r>
              <a:rPr lang="da-DK" dirty="0"/>
              <a:t> give </a:t>
            </a:r>
            <a:r>
              <a:rPr lang="da-DK" dirty="0" err="1"/>
              <a:t>their</a:t>
            </a:r>
            <a:r>
              <a:rPr lang="da-DK" dirty="0"/>
              <a:t> </a:t>
            </a:r>
            <a:r>
              <a:rPr lang="da-DK" dirty="0" err="1"/>
              <a:t>perspective</a:t>
            </a:r>
            <a:r>
              <a:rPr lang="da-DK" dirty="0"/>
              <a:t> from the </a:t>
            </a:r>
            <a:r>
              <a:rPr lang="da-DK" dirty="0" err="1"/>
              <a:t>project</a:t>
            </a:r>
            <a:endParaRPr lang="da-DK" dirty="0"/>
          </a:p>
        </p:txBody>
      </p:sp>
      <p:sp>
        <p:nvSpPr>
          <p:cNvPr id="3" name="Text Placeholder 2">
            <a:extLst>
              <a:ext uri="{FF2B5EF4-FFF2-40B4-BE49-F238E27FC236}">
                <a16:creationId xmlns:a16="http://schemas.microsoft.com/office/drawing/2014/main" id="{F9F83E13-3FF9-E909-C34B-210519E53BD3}"/>
              </a:ext>
            </a:extLst>
          </p:cNvPr>
          <p:cNvSpPr>
            <a:spLocks noGrp="1"/>
          </p:cNvSpPr>
          <p:nvPr>
            <p:ph type="body" sz="quarter" idx="11"/>
          </p:nvPr>
        </p:nvSpPr>
        <p:spPr>
          <a:xfrm>
            <a:off x="614362" y="1050952"/>
            <a:ext cx="10963275" cy="422275"/>
          </a:xfrm>
        </p:spPr>
        <p:txBody>
          <a:bodyPr/>
          <a:lstStyle/>
          <a:p>
            <a:r>
              <a:rPr lang="en-US" dirty="0"/>
              <a:t>Active participation</a:t>
            </a:r>
            <a:endParaRPr lang="da-DK" dirty="0"/>
          </a:p>
        </p:txBody>
      </p:sp>
      <p:sp>
        <p:nvSpPr>
          <p:cNvPr id="4" name="Text Placeholder 3">
            <a:extLst>
              <a:ext uri="{FF2B5EF4-FFF2-40B4-BE49-F238E27FC236}">
                <a16:creationId xmlns:a16="http://schemas.microsoft.com/office/drawing/2014/main" id="{F5243D00-DEB6-DE29-E08E-79E5A356C72F}"/>
              </a:ext>
            </a:extLst>
          </p:cNvPr>
          <p:cNvSpPr>
            <a:spLocks noGrp="1"/>
          </p:cNvSpPr>
          <p:nvPr>
            <p:ph type="body" sz="quarter" idx="10"/>
          </p:nvPr>
        </p:nvSpPr>
        <p:spPr/>
        <p:txBody>
          <a:bodyPr/>
          <a:lstStyle/>
          <a:p>
            <a:r>
              <a:rPr lang="en-US" dirty="0"/>
              <a:t>Task Training (building confidence)</a:t>
            </a:r>
            <a:endParaRPr lang="da-DK" dirty="0"/>
          </a:p>
        </p:txBody>
      </p:sp>
      <p:sp>
        <p:nvSpPr>
          <p:cNvPr id="5" name="TextBox 4">
            <a:extLst>
              <a:ext uri="{FF2B5EF4-FFF2-40B4-BE49-F238E27FC236}">
                <a16:creationId xmlns:a16="http://schemas.microsoft.com/office/drawing/2014/main" id="{DDB40388-FEE8-47BA-F8F0-381718A4A759}"/>
              </a:ext>
            </a:extLst>
          </p:cNvPr>
          <p:cNvSpPr txBox="1"/>
          <p:nvPr/>
        </p:nvSpPr>
        <p:spPr>
          <a:xfrm>
            <a:off x="10113439" y="72038"/>
            <a:ext cx="1964739" cy="830997"/>
          </a:xfrm>
          <a:prstGeom prst="rect">
            <a:avLst/>
          </a:prstGeom>
          <a:noFill/>
        </p:spPr>
        <p:txBody>
          <a:bodyPr wrap="square" rtlCol="0">
            <a:spAutoFit/>
          </a:bodyPr>
          <a:lstStyle/>
          <a:p>
            <a:r>
              <a:rPr lang="en-US" sz="1200" dirty="0">
                <a:solidFill>
                  <a:srgbClr val="548235"/>
                </a:solidFill>
              </a:rPr>
              <a:t>Getting to know the tasks</a:t>
            </a:r>
          </a:p>
          <a:p>
            <a:r>
              <a:rPr lang="en-US" sz="1200" dirty="0">
                <a:solidFill>
                  <a:srgbClr val="548235"/>
                </a:solidFill>
              </a:rPr>
              <a:t>Receive training</a:t>
            </a:r>
          </a:p>
          <a:p>
            <a:r>
              <a:rPr lang="en-US" sz="1200" dirty="0">
                <a:solidFill>
                  <a:srgbClr val="548235"/>
                </a:solidFill>
              </a:rPr>
              <a:t>Building confidence</a:t>
            </a:r>
          </a:p>
        </p:txBody>
      </p:sp>
      <p:sp>
        <p:nvSpPr>
          <p:cNvPr id="6" name="TextBox 5">
            <a:extLst>
              <a:ext uri="{FF2B5EF4-FFF2-40B4-BE49-F238E27FC236}">
                <a16:creationId xmlns:a16="http://schemas.microsoft.com/office/drawing/2014/main" id="{E7779A4D-CCEA-152A-4855-D1B9ACEB73F7}"/>
              </a:ext>
            </a:extLst>
          </p:cNvPr>
          <p:cNvSpPr txBox="1"/>
          <p:nvPr/>
        </p:nvSpPr>
        <p:spPr>
          <a:xfrm>
            <a:off x="10113439" y="1030361"/>
            <a:ext cx="1964739" cy="1200329"/>
          </a:xfrm>
          <a:prstGeom prst="rect">
            <a:avLst/>
          </a:prstGeom>
          <a:noFill/>
        </p:spPr>
        <p:txBody>
          <a:bodyPr wrap="square" rtlCol="0">
            <a:spAutoFit/>
          </a:bodyPr>
          <a:lstStyle/>
          <a:p>
            <a:r>
              <a:rPr lang="en-US" sz="1200" dirty="0">
                <a:solidFill>
                  <a:srgbClr val="FAA001"/>
                </a:solidFill>
              </a:rPr>
              <a:t>Run trainings</a:t>
            </a:r>
          </a:p>
          <a:p>
            <a:r>
              <a:rPr lang="en-US" sz="1200" dirty="0">
                <a:solidFill>
                  <a:srgbClr val="FAA001"/>
                </a:solidFill>
              </a:rPr>
              <a:t>Support at tasks</a:t>
            </a:r>
          </a:p>
          <a:p>
            <a:r>
              <a:rPr lang="en-US" sz="1200" dirty="0">
                <a:solidFill>
                  <a:srgbClr val="FAA001"/>
                </a:solidFill>
              </a:rPr>
              <a:t>Provide learning and development opportunities</a:t>
            </a:r>
          </a:p>
          <a:p>
            <a:endParaRPr lang="en-US" sz="1200" dirty="0">
              <a:solidFill>
                <a:srgbClr val="FAA001"/>
              </a:solidFill>
            </a:endParaRPr>
          </a:p>
        </p:txBody>
      </p:sp>
    </p:spTree>
    <p:extLst>
      <p:ext uri="{BB962C8B-B14F-4D97-AF65-F5344CB8AC3E}">
        <p14:creationId xmlns:p14="http://schemas.microsoft.com/office/powerpoint/2010/main" val="1391363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8CE23B-8DE0-2764-75F5-E6887E7B647B}"/>
              </a:ext>
            </a:extLst>
          </p:cNvPr>
          <p:cNvSpPr>
            <a:spLocks noGrp="1"/>
          </p:cNvSpPr>
          <p:nvPr>
            <p:ph type="body" sz="quarter" idx="12"/>
          </p:nvPr>
        </p:nvSpPr>
        <p:spPr>
          <a:xfrm>
            <a:off x="611188" y="1789812"/>
            <a:ext cx="10963275" cy="4142676"/>
          </a:xfrm>
        </p:spPr>
        <p:txBody>
          <a:bodyPr/>
          <a:lstStyle/>
          <a:p>
            <a:r>
              <a:rPr lang="en-US" sz="2400" b="1" dirty="0"/>
              <a:t>Offer expanded learning and development activities</a:t>
            </a:r>
          </a:p>
          <a:p>
            <a:pPr marL="285750" indent="-285750">
              <a:buFont typeface="Arial" panose="020B0604020202020204" pitchFamily="34" charset="0"/>
              <a:buChar char="•"/>
            </a:pPr>
            <a:r>
              <a:rPr lang="en-US" dirty="0"/>
              <a:t>Identify new opportunities and explore with volunteers what new learning and development activities they would like within the project. Accept that some will not want any and are happy with their current engagement in your project</a:t>
            </a:r>
          </a:p>
          <a:p>
            <a:endParaRPr lang="en-US" dirty="0"/>
          </a:p>
          <a:p>
            <a:r>
              <a:rPr lang="en-US" sz="2400" b="1" dirty="0"/>
              <a:t>Empowering volunteers</a:t>
            </a:r>
          </a:p>
          <a:p>
            <a:pPr marL="285750" indent="-285750">
              <a:buFont typeface="Arial" panose="020B0604020202020204" pitchFamily="34" charset="0"/>
              <a:buChar char="•"/>
            </a:pPr>
            <a:r>
              <a:rPr lang="en-US" dirty="0"/>
              <a:t>Enable and train volunteers to take on Ambassador roles. Training here includes how to engage with and possibly manage other volunteers, or take on more responsibility and other tasks than ‘standard’ volunteers. Continue providing support to your Ambassadors! They are important in further recruitment of new volunteers as well. Do not focus on your Ambassadors at the expense of your ‘standard’ volunteers – keep both feeling welcomed, important and empowered</a:t>
            </a:r>
          </a:p>
          <a:p>
            <a:endParaRPr lang="en-US" dirty="0"/>
          </a:p>
          <a:p>
            <a:endParaRPr lang="da-DK" dirty="0"/>
          </a:p>
        </p:txBody>
      </p:sp>
      <p:sp>
        <p:nvSpPr>
          <p:cNvPr id="3" name="Text Placeholder 2">
            <a:extLst>
              <a:ext uri="{FF2B5EF4-FFF2-40B4-BE49-F238E27FC236}">
                <a16:creationId xmlns:a16="http://schemas.microsoft.com/office/drawing/2014/main" id="{1373C057-C7EE-E206-459D-E658C3299AD6}"/>
              </a:ext>
            </a:extLst>
          </p:cNvPr>
          <p:cNvSpPr>
            <a:spLocks noGrp="1"/>
          </p:cNvSpPr>
          <p:nvPr>
            <p:ph type="body" sz="quarter" idx="11"/>
          </p:nvPr>
        </p:nvSpPr>
        <p:spPr>
          <a:xfrm>
            <a:off x="611188" y="1126684"/>
            <a:ext cx="10963275" cy="422275"/>
          </a:xfrm>
        </p:spPr>
        <p:txBody>
          <a:bodyPr/>
          <a:lstStyle/>
          <a:p>
            <a:r>
              <a:rPr lang="en-US" dirty="0"/>
              <a:t>Empowerment and retention</a:t>
            </a:r>
            <a:endParaRPr lang="da-DK" dirty="0"/>
          </a:p>
        </p:txBody>
      </p:sp>
      <p:sp>
        <p:nvSpPr>
          <p:cNvPr id="4" name="Text Placeholder 3">
            <a:extLst>
              <a:ext uri="{FF2B5EF4-FFF2-40B4-BE49-F238E27FC236}">
                <a16:creationId xmlns:a16="http://schemas.microsoft.com/office/drawing/2014/main" id="{4CE213C4-6170-C767-9092-6C3DEBF8B86D}"/>
              </a:ext>
            </a:extLst>
          </p:cNvPr>
          <p:cNvSpPr>
            <a:spLocks noGrp="1"/>
          </p:cNvSpPr>
          <p:nvPr>
            <p:ph type="body" sz="quarter" idx="10"/>
          </p:nvPr>
        </p:nvSpPr>
        <p:spPr>
          <a:xfrm>
            <a:off x="2351655" y="459400"/>
            <a:ext cx="9595018" cy="422275"/>
          </a:xfrm>
        </p:spPr>
        <p:txBody>
          <a:bodyPr/>
          <a:lstStyle/>
          <a:p>
            <a:r>
              <a:rPr lang="en-US" dirty="0"/>
              <a:t>Learning &amp; Development Opportunities</a:t>
            </a:r>
            <a:endParaRPr lang="da-DK" dirty="0"/>
          </a:p>
        </p:txBody>
      </p:sp>
      <p:sp>
        <p:nvSpPr>
          <p:cNvPr id="7" name="TextBox 6">
            <a:extLst>
              <a:ext uri="{FF2B5EF4-FFF2-40B4-BE49-F238E27FC236}">
                <a16:creationId xmlns:a16="http://schemas.microsoft.com/office/drawing/2014/main" id="{AA02531A-F60A-9DAC-03DA-723AD89764BE}"/>
              </a:ext>
            </a:extLst>
          </p:cNvPr>
          <p:cNvSpPr txBox="1"/>
          <p:nvPr/>
        </p:nvSpPr>
        <p:spPr>
          <a:xfrm>
            <a:off x="9859477" y="50678"/>
            <a:ext cx="2478647" cy="830997"/>
          </a:xfrm>
          <a:prstGeom prst="rect">
            <a:avLst/>
          </a:prstGeom>
          <a:noFill/>
        </p:spPr>
        <p:txBody>
          <a:bodyPr wrap="square" rtlCol="0">
            <a:spAutoFit/>
          </a:bodyPr>
          <a:lstStyle/>
          <a:p>
            <a:r>
              <a:rPr lang="en-US" sz="1200" dirty="0">
                <a:solidFill>
                  <a:srgbClr val="548235"/>
                </a:solidFill>
              </a:rPr>
              <a:t>Exploring involvement &amp; opportunities</a:t>
            </a:r>
          </a:p>
          <a:p>
            <a:r>
              <a:rPr lang="en-US" sz="1200" dirty="0">
                <a:solidFill>
                  <a:srgbClr val="548235"/>
                </a:solidFill>
              </a:rPr>
              <a:t>Empowerment</a:t>
            </a:r>
          </a:p>
          <a:p>
            <a:r>
              <a:rPr lang="en-US" sz="1200" dirty="0">
                <a:solidFill>
                  <a:srgbClr val="548235"/>
                </a:solidFill>
              </a:rPr>
              <a:t>Ongoing involvement</a:t>
            </a:r>
          </a:p>
        </p:txBody>
      </p:sp>
      <p:sp>
        <p:nvSpPr>
          <p:cNvPr id="8" name="TextBox 7">
            <a:extLst>
              <a:ext uri="{FF2B5EF4-FFF2-40B4-BE49-F238E27FC236}">
                <a16:creationId xmlns:a16="http://schemas.microsoft.com/office/drawing/2014/main" id="{86DF347F-21A7-A482-4585-D3EBD7DFE11F}"/>
              </a:ext>
            </a:extLst>
          </p:cNvPr>
          <p:cNvSpPr txBox="1"/>
          <p:nvPr/>
        </p:nvSpPr>
        <p:spPr>
          <a:xfrm>
            <a:off x="9859477" y="958815"/>
            <a:ext cx="2336880" cy="830997"/>
          </a:xfrm>
          <a:prstGeom prst="rect">
            <a:avLst/>
          </a:prstGeom>
          <a:noFill/>
        </p:spPr>
        <p:txBody>
          <a:bodyPr wrap="square" rtlCol="0">
            <a:spAutoFit/>
          </a:bodyPr>
          <a:lstStyle/>
          <a:p>
            <a:r>
              <a:rPr lang="en-US" sz="1200" dirty="0">
                <a:solidFill>
                  <a:srgbClr val="FAA001"/>
                </a:solidFill>
              </a:rPr>
              <a:t>Offer new training &amp; development opportunities</a:t>
            </a:r>
          </a:p>
          <a:p>
            <a:r>
              <a:rPr lang="en-US" sz="1200" dirty="0">
                <a:solidFill>
                  <a:srgbClr val="FAA001"/>
                </a:solidFill>
              </a:rPr>
              <a:t>Retain volunteers</a:t>
            </a:r>
          </a:p>
          <a:p>
            <a:r>
              <a:rPr lang="en-US" sz="1200" dirty="0">
                <a:solidFill>
                  <a:srgbClr val="FAA001"/>
                </a:solidFill>
              </a:rPr>
              <a:t>Create Ambassadors</a:t>
            </a:r>
          </a:p>
        </p:txBody>
      </p:sp>
    </p:spTree>
    <p:extLst>
      <p:ext uri="{BB962C8B-B14F-4D97-AF65-F5344CB8AC3E}">
        <p14:creationId xmlns:p14="http://schemas.microsoft.com/office/powerpoint/2010/main" val="3988135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83F65D-4D40-A976-2246-498331D7A4E4}"/>
              </a:ext>
            </a:extLst>
          </p:cNvPr>
          <p:cNvSpPr>
            <a:spLocks noGrp="1"/>
          </p:cNvSpPr>
          <p:nvPr>
            <p:ph type="body" sz="quarter" idx="10"/>
          </p:nvPr>
        </p:nvSpPr>
        <p:spPr/>
        <p:txBody>
          <a:bodyPr/>
          <a:lstStyle/>
          <a:p>
            <a:r>
              <a:rPr lang="en-US" dirty="0"/>
              <a:t>Planning for Volunteers: The Logic Model</a:t>
            </a:r>
            <a:endParaRPr lang="da-DK" dirty="0"/>
          </a:p>
        </p:txBody>
      </p:sp>
      <p:graphicFrame>
        <p:nvGraphicFramePr>
          <p:cNvPr id="3" name="Table 6">
            <a:extLst>
              <a:ext uri="{FF2B5EF4-FFF2-40B4-BE49-F238E27FC236}">
                <a16:creationId xmlns:a16="http://schemas.microsoft.com/office/drawing/2014/main" id="{A6A969FE-C15C-49E4-92D3-DA8905210385}"/>
              </a:ext>
            </a:extLst>
          </p:cNvPr>
          <p:cNvGraphicFramePr>
            <a:graphicFrameLocks noGrp="1"/>
          </p:cNvGraphicFramePr>
          <p:nvPr>
            <p:extLst>
              <p:ext uri="{D42A27DB-BD31-4B8C-83A1-F6EECF244321}">
                <p14:modId xmlns:p14="http://schemas.microsoft.com/office/powerpoint/2010/main" val="521244686"/>
              </p:ext>
            </p:extLst>
          </p:nvPr>
        </p:nvGraphicFramePr>
        <p:xfrm>
          <a:off x="434787" y="1025131"/>
          <a:ext cx="11322425" cy="5577840"/>
        </p:xfrm>
        <a:graphic>
          <a:graphicData uri="http://schemas.openxmlformats.org/drawingml/2006/table">
            <a:tbl>
              <a:tblPr firstRow="1" bandRow="1">
                <a:tableStyleId>{5C22544A-7EE6-4342-B048-85BDC9FD1C3A}</a:tableStyleId>
              </a:tblPr>
              <a:tblGrid>
                <a:gridCol w="2264485">
                  <a:extLst>
                    <a:ext uri="{9D8B030D-6E8A-4147-A177-3AD203B41FA5}">
                      <a16:colId xmlns:a16="http://schemas.microsoft.com/office/drawing/2014/main" val="4095108417"/>
                    </a:ext>
                  </a:extLst>
                </a:gridCol>
                <a:gridCol w="2264485">
                  <a:extLst>
                    <a:ext uri="{9D8B030D-6E8A-4147-A177-3AD203B41FA5}">
                      <a16:colId xmlns:a16="http://schemas.microsoft.com/office/drawing/2014/main" val="763700678"/>
                    </a:ext>
                  </a:extLst>
                </a:gridCol>
                <a:gridCol w="2264485">
                  <a:extLst>
                    <a:ext uri="{9D8B030D-6E8A-4147-A177-3AD203B41FA5}">
                      <a16:colId xmlns:a16="http://schemas.microsoft.com/office/drawing/2014/main" val="2977110951"/>
                    </a:ext>
                  </a:extLst>
                </a:gridCol>
                <a:gridCol w="2264485">
                  <a:extLst>
                    <a:ext uri="{9D8B030D-6E8A-4147-A177-3AD203B41FA5}">
                      <a16:colId xmlns:a16="http://schemas.microsoft.com/office/drawing/2014/main" val="3943984605"/>
                    </a:ext>
                  </a:extLst>
                </a:gridCol>
                <a:gridCol w="2264485">
                  <a:extLst>
                    <a:ext uri="{9D8B030D-6E8A-4147-A177-3AD203B41FA5}">
                      <a16:colId xmlns:a16="http://schemas.microsoft.com/office/drawing/2014/main" val="2436185036"/>
                    </a:ext>
                  </a:extLst>
                </a:gridCol>
              </a:tblGrid>
              <a:tr h="1152029">
                <a:tc>
                  <a:txBody>
                    <a:bodyPr/>
                    <a:lstStyle/>
                    <a:p>
                      <a:pPr algn="ctr"/>
                      <a:r>
                        <a:rPr lang="en-US" dirty="0">
                          <a:solidFill>
                            <a:schemeClr val="tx2"/>
                          </a:solidFill>
                        </a:rPr>
                        <a:t>Resources:</a:t>
                      </a:r>
                    </a:p>
                    <a:p>
                      <a:pPr algn="ctr"/>
                      <a:r>
                        <a:rPr lang="en-US" b="0" dirty="0">
                          <a:solidFill>
                            <a:schemeClr val="tx2"/>
                          </a:solidFill>
                        </a:rPr>
                        <a:t>What do we need?</a:t>
                      </a:r>
                      <a:endParaRPr lang="da-DK" b="0" dirty="0">
                        <a:solidFill>
                          <a:schemeClr val="tx2"/>
                        </a:solidFill>
                      </a:endParaRPr>
                    </a:p>
                  </a:txBody>
                  <a:tcPr/>
                </a:tc>
                <a:tc>
                  <a:txBody>
                    <a:bodyPr/>
                    <a:lstStyle/>
                    <a:p>
                      <a:pPr algn="ctr"/>
                      <a:r>
                        <a:rPr lang="en-US" dirty="0">
                          <a:solidFill>
                            <a:schemeClr val="tx2"/>
                          </a:solidFill>
                        </a:rPr>
                        <a:t>Activities:</a:t>
                      </a:r>
                    </a:p>
                    <a:p>
                      <a:pPr algn="ctr"/>
                      <a:r>
                        <a:rPr lang="en-US" b="0" dirty="0">
                          <a:solidFill>
                            <a:schemeClr val="tx2"/>
                          </a:solidFill>
                        </a:rPr>
                        <a:t>What do we do?</a:t>
                      </a:r>
                      <a:endParaRPr lang="da-DK" b="0" dirty="0">
                        <a:solidFill>
                          <a:schemeClr val="tx2"/>
                        </a:solidFill>
                      </a:endParaRPr>
                    </a:p>
                  </a:txBody>
                  <a:tcPr/>
                </a:tc>
                <a:tc>
                  <a:txBody>
                    <a:bodyPr/>
                    <a:lstStyle/>
                    <a:p>
                      <a:pPr algn="ctr"/>
                      <a:r>
                        <a:rPr lang="en-US" dirty="0">
                          <a:solidFill>
                            <a:schemeClr val="tx2"/>
                          </a:solidFill>
                        </a:rPr>
                        <a:t>Outputs: </a:t>
                      </a:r>
                    </a:p>
                    <a:p>
                      <a:pPr algn="ctr"/>
                      <a:r>
                        <a:rPr lang="en-US" b="0" dirty="0">
                          <a:solidFill>
                            <a:schemeClr val="tx2"/>
                          </a:solidFill>
                        </a:rPr>
                        <a:t>What happens immediately?</a:t>
                      </a:r>
                      <a:endParaRPr lang="da-DK" b="0" dirty="0">
                        <a:solidFill>
                          <a:schemeClr val="tx2"/>
                        </a:solidFill>
                      </a:endParaRPr>
                    </a:p>
                  </a:txBody>
                  <a:tcPr/>
                </a:tc>
                <a:tc>
                  <a:txBody>
                    <a:bodyPr/>
                    <a:lstStyle/>
                    <a:p>
                      <a:pPr algn="ctr"/>
                      <a:r>
                        <a:rPr lang="en-US" dirty="0">
                          <a:solidFill>
                            <a:schemeClr val="tx2"/>
                          </a:solidFill>
                        </a:rPr>
                        <a:t>Outcomes: </a:t>
                      </a:r>
                      <a:r>
                        <a:rPr lang="en-US" b="0" dirty="0">
                          <a:solidFill>
                            <a:schemeClr val="tx2"/>
                          </a:solidFill>
                        </a:rPr>
                        <a:t>What are my goals: short- and long-term?</a:t>
                      </a:r>
                      <a:endParaRPr lang="da-DK" b="0" dirty="0">
                        <a:solidFill>
                          <a:schemeClr val="tx2"/>
                        </a:solidFill>
                      </a:endParaRPr>
                    </a:p>
                  </a:txBody>
                  <a:tcPr/>
                </a:tc>
                <a:tc>
                  <a:txBody>
                    <a:bodyPr/>
                    <a:lstStyle/>
                    <a:p>
                      <a:pPr algn="ctr"/>
                      <a:r>
                        <a:rPr lang="en-US" dirty="0">
                          <a:solidFill>
                            <a:schemeClr val="tx2"/>
                          </a:solidFill>
                        </a:rPr>
                        <a:t>Impacts: </a:t>
                      </a:r>
                    </a:p>
                    <a:p>
                      <a:pPr algn="ctr"/>
                      <a:r>
                        <a:rPr lang="en-US" b="0" dirty="0">
                          <a:solidFill>
                            <a:schemeClr val="tx2"/>
                          </a:solidFill>
                        </a:rPr>
                        <a:t>What may happen ultimately?</a:t>
                      </a:r>
                      <a:endParaRPr lang="da-DK" b="0" dirty="0">
                        <a:solidFill>
                          <a:schemeClr val="tx2"/>
                        </a:solidFill>
                      </a:endParaRPr>
                    </a:p>
                  </a:txBody>
                  <a:tcPr/>
                </a:tc>
                <a:extLst>
                  <a:ext uri="{0D108BD9-81ED-4DB2-BD59-A6C34878D82A}">
                    <a16:rowId xmlns:a16="http://schemas.microsoft.com/office/drawing/2014/main" val="2815737282"/>
                  </a:ext>
                </a:extLst>
              </a:tr>
              <a:tr h="1152029">
                <a:tc>
                  <a:txBody>
                    <a:bodyPr/>
                    <a:lstStyle/>
                    <a:p>
                      <a:pPr algn="ctr"/>
                      <a:r>
                        <a:rPr lang="en-US" dirty="0">
                          <a:solidFill>
                            <a:schemeClr val="tx2"/>
                          </a:solidFill>
                        </a:rPr>
                        <a:t>Types of resources needed</a:t>
                      </a:r>
                      <a:endParaRPr lang="da-DK" dirty="0">
                        <a:solidFill>
                          <a:schemeClr val="tx2"/>
                        </a:solidFill>
                      </a:endParaRPr>
                    </a:p>
                  </a:txBody>
                  <a:tcPr/>
                </a:tc>
                <a:tc>
                  <a:txBody>
                    <a:bodyPr/>
                    <a:lstStyle/>
                    <a:p>
                      <a:pPr algn="ctr"/>
                      <a:r>
                        <a:rPr lang="en-US">
                          <a:solidFill>
                            <a:schemeClr val="tx2"/>
                          </a:solidFill>
                        </a:rPr>
                        <a:t>Types of activities and actors</a:t>
                      </a:r>
                      <a:endParaRPr lang="da-DK">
                        <a:solidFill>
                          <a:schemeClr val="tx2"/>
                        </a:solidFill>
                      </a:endParaRPr>
                    </a:p>
                  </a:txBody>
                  <a:tcPr/>
                </a:tc>
                <a:tc>
                  <a:txBody>
                    <a:bodyPr/>
                    <a:lstStyle/>
                    <a:p>
                      <a:pPr algn="ctr"/>
                      <a:r>
                        <a:rPr lang="en-US" dirty="0">
                          <a:solidFill>
                            <a:schemeClr val="tx2"/>
                          </a:solidFill>
                        </a:rPr>
                        <a:t>Direct products of activities and trainings</a:t>
                      </a:r>
                      <a:endParaRPr lang="da-DK" dirty="0">
                        <a:solidFill>
                          <a:schemeClr val="tx2"/>
                        </a:solidFill>
                      </a:endParaRPr>
                    </a:p>
                  </a:txBody>
                  <a:tcPr/>
                </a:tc>
                <a:tc>
                  <a:txBody>
                    <a:bodyPr/>
                    <a:lstStyle/>
                    <a:p>
                      <a:pPr algn="ctr"/>
                      <a:r>
                        <a:rPr lang="en-US" dirty="0">
                          <a:solidFill>
                            <a:schemeClr val="tx2"/>
                          </a:solidFill>
                        </a:rPr>
                        <a:t>Behavioral and social change (new motivations, practices and communities)</a:t>
                      </a:r>
                      <a:endParaRPr lang="da-DK" dirty="0">
                        <a:solidFill>
                          <a:schemeClr val="tx2"/>
                        </a:solidFill>
                      </a:endParaRPr>
                    </a:p>
                  </a:txBody>
                  <a:tcPr/>
                </a:tc>
                <a:tc>
                  <a:txBody>
                    <a:bodyPr/>
                    <a:lstStyle/>
                    <a:p>
                      <a:pPr algn="ctr"/>
                      <a:r>
                        <a:rPr lang="en-US" dirty="0">
                          <a:solidFill>
                            <a:schemeClr val="tx2"/>
                          </a:solidFill>
                        </a:rPr>
                        <a:t>Changes in assumptions, values, policies, attitudes, aims, contextual factors</a:t>
                      </a:r>
                      <a:endParaRPr lang="da-DK" dirty="0">
                        <a:solidFill>
                          <a:schemeClr val="tx2"/>
                        </a:solidFill>
                      </a:endParaRPr>
                    </a:p>
                  </a:txBody>
                  <a:tcPr/>
                </a:tc>
                <a:extLst>
                  <a:ext uri="{0D108BD9-81ED-4DB2-BD59-A6C34878D82A}">
                    <a16:rowId xmlns:a16="http://schemas.microsoft.com/office/drawing/2014/main" val="942747510"/>
                  </a:ext>
                </a:extLst>
              </a:tr>
              <a:tr h="1152029">
                <a:tc>
                  <a:txBody>
                    <a:bodyPr/>
                    <a:lstStyle/>
                    <a:p>
                      <a:pPr algn="ctr"/>
                      <a:r>
                        <a:rPr lang="en-US" dirty="0">
                          <a:solidFill>
                            <a:schemeClr val="tx2"/>
                          </a:solidFill>
                        </a:rPr>
                        <a:t>Specific resources available</a:t>
                      </a:r>
                      <a:endParaRPr lang="da-DK" dirty="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Specific activities planned</a:t>
                      </a:r>
                      <a:endParaRPr lang="da-DK" dirty="0">
                        <a:solidFill>
                          <a:schemeClr val="tx2"/>
                        </a:solidFill>
                      </a:endParaRPr>
                    </a:p>
                    <a:p>
                      <a:pPr algn="ctr"/>
                      <a:endParaRPr lang="da-DK" dirty="0">
                        <a:solidFill>
                          <a:schemeClr val="tx2"/>
                        </a:solidFill>
                      </a:endParaRPr>
                    </a:p>
                  </a:txBody>
                  <a:tcPr/>
                </a:tc>
                <a:tc>
                  <a:txBody>
                    <a:bodyPr/>
                    <a:lstStyle/>
                    <a:p>
                      <a:pPr algn="ctr"/>
                      <a:r>
                        <a:rPr lang="en-US" dirty="0">
                          <a:solidFill>
                            <a:schemeClr val="tx2"/>
                          </a:solidFill>
                        </a:rPr>
                        <a:t>What the participants specifically produce or learn</a:t>
                      </a:r>
                      <a:endParaRPr lang="da-DK" dirty="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2"/>
                          </a:solidFill>
                        </a:rPr>
                        <a:t>Benefits to participants</a:t>
                      </a:r>
                      <a:endParaRPr lang="da-DK">
                        <a:solidFill>
                          <a:schemeClr val="tx2"/>
                        </a:solidFill>
                      </a:endParaRPr>
                    </a:p>
                  </a:txBody>
                  <a:tcPr/>
                </a:tc>
                <a:tc>
                  <a:txBody>
                    <a:bodyPr/>
                    <a:lstStyle/>
                    <a:p>
                      <a:pPr algn="ctr"/>
                      <a:r>
                        <a:rPr lang="en-US">
                          <a:solidFill>
                            <a:schemeClr val="tx2"/>
                          </a:solidFill>
                        </a:rPr>
                        <a:t>Organizational change</a:t>
                      </a:r>
                      <a:endParaRPr lang="da-DK">
                        <a:solidFill>
                          <a:schemeClr val="tx2"/>
                        </a:solidFill>
                      </a:endParaRPr>
                    </a:p>
                  </a:txBody>
                  <a:tcPr/>
                </a:tc>
                <a:extLst>
                  <a:ext uri="{0D108BD9-81ED-4DB2-BD59-A6C34878D82A}">
                    <a16:rowId xmlns:a16="http://schemas.microsoft.com/office/drawing/2014/main" val="3579255321"/>
                  </a:ext>
                </a:extLst>
              </a:tr>
              <a:tr h="1152029">
                <a:tc>
                  <a:txBody>
                    <a:bodyPr/>
                    <a:lstStyle/>
                    <a:p>
                      <a:pPr algn="ctr"/>
                      <a:r>
                        <a:rPr lang="it-IT" dirty="0"/>
                        <a:t>Staff/volunteer capacity, money, facilities, materials, partnerships </a:t>
                      </a:r>
                      <a:endParaRPr lang="da-DK" dirty="0">
                        <a:solidFill>
                          <a:schemeClr val="tx2"/>
                        </a:solidFill>
                      </a:endParaRPr>
                    </a:p>
                  </a:txBody>
                  <a:tcPr/>
                </a:tc>
                <a:tc>
                  <a:txBody>
                    <a:bodyPr/>
                    <a:lstStyle/>
                    <a:p>
                      <a:pPr algn="ctr"/>
                      <a:r>
                        <a:rPr lang="en-US" dirty="0">
                          <a:solidFill>
                            <a:schemeClr val="tx2"/>
                          </a:solidFill>
                        </a:rPr>
                        <a:t>Events, trainings, tasks, group work, tool use, actions, processes</a:t>
                      </a:r>
                      <a:endParaRPr lang="da-DK" dirty="0">
                        <a:solidFill>
                          <a:schemeClr val="tx2"/>
                        </a:solidFill>
                      </a:endParaRPr>
                    </a:p>
                  </a:txBody>
                  <a:tcPr/>
                </a:tc>
                <a:tc>
                  <a:txBody>
                    <a:bodyPr/>
                    <a:lstStyle/>
                    <a:p>
                      <a:pPr algn="ctr"/>
                      <a:r>
                        <a:rPr lang="en-US">
                          <a:solidFill>
                            <a:schemeClr val="tx2"/>
                          </a:solidFill>
                        </a:rPr>
                        <a:t>Cognitive, attitudinal, and social capacities or connections</a:t>
                      </a:r>
                      <a:endParaRPr lang="da-DK">
                        <a:solidFill>
                          <a:schemeClr val="tx2"/>
                        </a:solidFill>
                      </a:endParaRPr>
                    </a:p>
                  </a:txBody>
                  <a:tcPr/>
                </a:tc>
                <a:tc>
                  <a:txBody>
                    <a:bodyPr/>
                    <a:lstStyle/>
                    <a:p>
                      <a:pPr algn="ctr"/>
                      <a:r>
                        <a:rPr lang="en-US" dirty="0">
                          <a:solidFill>
                            <a:schemeClr val="tx2"/>
                          </a:solidFill>
                        </a:rPr>
                        <a:t>Better data collection, better engagement &amp; empowerment of volunteers</a:t>
                      </a:r>
                      <a:endParaRPr lang="da-DK" dirty="0">
                        <a:solidFill>
                          <a:schemeClr val="tx2"/>
                        </a:solidFill>
                      </a:endParaRPr>
                    </a:p>
                  </a:txBody>
                  <a:tcPr/>
                </a:tc>
                <a:tc>
                  <a:txBody>
                    <a:bodyPr/>
                    <a:lstStyle/>
                    <a:p>
                      <a:pPr algn="ctr"/>
                      <a:r>
                        <a:rPr lang="en-US" dirty="0">
                          <a:solidFill>
                            <a:schemeClr val="tx2"/>
                          </a:solidFill>
                        </a:rPr>
                        <a:t>Addition to / change in scientific knowledge</a:t>
                      </a:r>
                      <a:endParaRPr lang="da-DK" dirty="0">
                        <a:solidFill>
                          <a:schemeClr val="tx2"/>
                        </a:solidFill>
                      </a:endParaRPr>
                    </a:p>
                  </a:txBody>
                  <a:tcPr/>
                </a:tc>
                <a:extLst>
                  <a:ext uri="{0D108BD9-81ED-4DB2-BD59-A6C34878D82A}">
                    <a16:rowId xmlns:a16="http://schemas.microsoft.com/office/drawing/2014/main" val="2681910054"/>
                  </a:ext>
                </a:extLst>
              </a:tr>
            </a:tbl>
          </a:graphicData>
        </a:graphic>
      </p:graphicFrame>
      <p:sp>
        <p:nvSpPr>
          <p:cNvPr id="4" name="Arrow: Right 3">
            <a:extLst>
              <a:ext uri="{FF2B5EF4-FFF2-40B4-BE49-F238E27FC236}">
                <a16:creationId xmlns:a16="http://schemas.microsoft.com/office/drawing/2014/main" id="{D4BFED8B-33B1-5222-D569-793A3B00D472}"/>
              </a:ext>
            </a:extLst>
          </p:cNvPr>
          <p:cNvSpPr/>
          <p:nvPr/>
        </p:nvSpPr>
        <p:spPr>
          <a:xfrm>
            <a:off x="2351655" y="3336956"/>
            <a:ext cx="711200" cy="90424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Arrow: Right 4">
            <a:extLst>
              <a:ext uri="{FF2B5EF4-FFF2-40B4-BE49-F238E27FC236}">
                <a16:creationId xmlns:a16="http://schemas.microsoft.com/office/drawing/2014/main" id="{DD66884E-C22F-262C-A7F2-CDD1032E4ADB}"/>
              </a:ext>
            </a:extLst>
          </p:cNvPr>
          <p:cNvSpPr/>
          <p:nvPr/>
        </p:nvSpPr>
        <p:spPr>
          <a:xfrm>
            <a:off x="4621133" y="3336956"/>
            <a:ext cx="711200" cy="90424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Arrow: Right 5">
            <a:extLst>
              <a:ext uri="{FF2B5EF4-FFF2-40B4-BE49-F238E27FC236}">
                <a16:creationId xmlns:a16="http://schemas.microsoft.com/office/drawing/2014/main" id="{8409D928-CB29-C38D-EE7F-8554169BCBF6}"/>
              </a:ext>
            </a:extLst>
          </p:cNvPr>
          <p:cNvSpPr/>
          <p:nvPr/>
        </p:nvSpPr>
        <p:spPr>
          <a:xfrm>
            <a:off x="6890612" y="3336956"/>
            <a:ext cx="711200" cy="90424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Arrow: Right 6">
            <a:extLst>
              <a:ext uri="{FF2B5EF4-FFF2-40B4-BE49-F238E27FC236}">
                <a16:creationId xmlns:a16="http://schemas.microsoft.com/office/drawing/2014/main" id="{51358DC8-C2C1-D105-DEA6-7C1CD7D20BF9}"/>
              </a:ext>
            </a:extLst>
          </p:cNvPr>
          <p:cNvSpPr/>
          <p:nvPr/>
        </p:nvSpPr>
        <p:spPr>
          <a:xfrm>
            <a:off x="9158165" y="3336956"/>
            <a:ext cx="711200" cy="90424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865427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10218" y="3206138"/>
            <a:ext cx="6437895" cy="1298201"/>
          </a:xfrm>
        </p:spPr>
        <p:txBody>
          <a:bodyPr lIns="91440" tIns="45720" rIns="91440" bIns="45720" anchor="t"/>
          <a:lstStyle/>
          <a:p>
            <a:r>
              <a:rPr lang="it-IT" dirty="0"/>
              <a:t>Design your own </a:t>
            </a:r>
            <a:r>
              <a:rPr lang="it-IT"/>
              <a:t>training program</a:t>
            </a:r>
            <a:endParaRPr lang="it-IT" dirty="0"/>
          </a:p>
        </p:txBody>
      </p:sp>
      <p:sp>
        <p:nvSpPr>
          <p:cNvPr id="4" name="Text Placeholder 2">
            <a:extLst>
              <a:ext uri="{FF2B5EF4-FFF2-40B4-BE49-F238E27FC236}">
                <a16:creationId xmlns:a16="http://schemas.microsoft.com/office/drawing/2014/main" id="{FB662710-D5C8-C796-8080-36094097BECD}"/>
              </a:ext>
            </a:extLst>
          </p:cNvPr>
          <p:cNvSpPr txBox="1">
            <a:spLocks/>
          </p:cNvSpPr>
          <p:nvPr/>
        </p:nvSpPr>
        <p:spPr>
          <a:xfrm>
            <a:off x="1110218" y="4504339"/>
            <a:ext cx="3986715"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Training module 2.1.3: Interactive session</a:t>
            </a:r>
            <a:endParaRPr lang="da-DK" dirty="0"/>
          </a:p>
        </p:txBody>
      </p:sp>
    </p:spTree>
    <p:extLst>
      <p:ext uri="{BB962C8B-B14F-4D97-AF65-F5344CB8AC3E}">
        <p14:creationId xmlns:p14="http://schemas.microsoft.com/office/powerpoint/2010/main" val="2667463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lIns="91440" tIns="45720" rIns="91440" bIns="45720" anchor="t"/>
          <a:lstStyle/>
          <a:p>
            <a:r>
              <a:rPr lang="it-IT"/>
              <a:t>Interactive session: Design </a:t>
            </a:r>
            <a:r>
              <a:rPr lang="it-IT" dirty="0"/>
              <a:t>your own training inside or outside RPO</a:t>
            </a:r>
          </a:p>
        </p:txBody>
      </p:sp>
      <p:graphicFrame>
        <p:nvGraphicFramePr>
          <p:cNvPr id="2" name="Table 1">
            <a:extLst>
              <a:ext uri="{FF2B5EF4-FFF2-40B4-BE49-F238E27FC236}">
                <a16:creationId xmlns:a16="http://schemas.microsoft.com/office/drawing/2014/main" id="{F4908F28-1188-0ABF-2DD6-1BC637A5B74C}"/>
              </a:ext>
            </a:extLst>
          </p:cNvPr>
          <p:cNvGraphicFramePr>
            <a:graphicFrameLocks noGrp="1"/>
          </p:cNvGraphicFramePr>
          <p:nvPr>
            <p:extLst>
              <p:ext uri="{D42A27DB-BD31-4B8C-83A1-F6EECF244321}">
                <p14:modId xmlns:p14="http://schemas.microsoft.com/office/powerpoint/2010/main" val="1990773130"/>
              </p:ext>
            </p:extLst>
          </p:nvPr>
        </p:nvGraphicFramePr>
        <p:xfrm>
          <a:off x="838200" y="1473200"/>
          <a:ext cx="10515600" cy="4588933"/>
        </p:xfrm>
        <a:graphic>
          <a:graphicData uri="http://schemas.openxmlformats.org/drawingml/2006/table">
            <a:tbl>
              <a:tblPr firstRow="1" firstCol="1" bandRow="1">
                <a:tableStyleId>{5C22544A-7EE6-4342-B048-85BDC9FD1C3A}</a:tableStyleId>
              </a:tblPr>
              <a:tblGrid>
                <a:gridCol w="2159000">
                  <a:extLst>
                    <a:ext uri="{9D8B030D-6E8A-4147-A177-3AD203B41FA5}">
                      <a16:colId xmlns:a16="http://schemas.microsoft.com/office/drawing/2014/main" val="3019870550"/>
                    </a:ext>
                  </a:extLst>
                </a:gridCol>
                <a:gridCol w="8356600">
                  <a:extLst>
                    <a:ext uri="{9D8B030D-6E8A-4147-A177-3AD203B41FA5}">
                      <a16:colId xmlns:a16="http://schemas.microsoft.com/office/drawing/2014/main" val="4167192321"/>
                    </a:ext>
                  </a:extLst>
                </a:gridCol>
              </a:tblGrid>
              <a:tr h="283739">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726960714"/>
                  </a:ext>
                </a:extLst>
              </a:tr>
              <a:tr h="760925">
                <a:tc>
                  <a:txBody>
                    <a:bodyPr/>
                    <a:lstStyle/>
                    <a:p>
                      <a:r>
                        <a:rPr lang="en-US" sz="1400">
                          <a:effectLst/>
                        </a:rPr>
                        <a:t>Introduction </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Briefly introduce the logic model as a tool for planning and evaluating CS training programs. Explain the session's objective: to create a structured plan for a CS training session.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589475031"/>
                  </a:ext>
                </a:extLst>
              </a:tr>
              <a:tr h="772526">
                <a:tc>
                  <a:txBody>
                    <a:bodyPr/>
                    <a:lstStyle/>
                    <a:p>
                      <a:r>
                        <a:rPr lang="en-US" sz="1400">
                          <a:effectLst/>
                        </a:rPr>
                        <a:t>Group formation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Divide participants into small groups or set them up to work individually. Provide each group or individual with a template of the logic model and necessary materials (pens, paper, or digital tools).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380934291"/>
                  </a:ext>
                </a:extLst>
              </a:tr>
              <a:tr h="1255352">
                <a:tc>
                  <a:txBody>
                    <a:bodyPr/>
                    <a:lstStyle/>
                    <a:p>
                      <a:r>
                        <a:rPr lang="en-US" sz="1400">
                          <a:effectLst/>
                        </a:rPr>
                        <a:t>Designing the training</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Participants use the logic model to develop their CS training plan. This involves identifying inputs (resources needed), activities (what will be done), outputs (immediate results), outcomes (short and long-term goals), and impacts (broader changes or benefits). Encourage creativity and practicality, considering factors like audience, content, resources, and desired outcomes.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896899044"/>
                  </a:ext>
                </a:extLst>
              </a:tr>
              <a:tr h="579394">
                <a:tc>
                  <a:txBody>
                    <a:bodyPr/>
                    <a:lstStyle/>
                    <a:p>
                      <a:r>
                        <a:rPr lang="en-US" sz="1400">
                          <a:effectLst/>
                        </a:rPr>
                        <a:t>Sharing and feedback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Each group or individual presents their logic model-based training plan. Encourage peer-to-peer feedback, focusing on the feasibility, clarity, and potential impact of each plan.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104464570"/>
                  </a:ext>
                </a:extLst>
              </a:tr>
              <a:tr h="936997">
                <a:tc>
                  <a:txBody>
                    <a:bodyPr/>
                    <a:lstStyle/>
                    <a:p>
                      <a:r>
                        <a:rPr lang="en-US" sz="1400">
                          <a:effectLst/>
                        </a:rPr>
                        <a:t>Evaluation and conclusion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Conclude the session by highlighting the importance of structured planning in effective training program design. If time allows, the facilitator can provide brief, overarching feedback, emphasizing key takeaways.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359550653"/>
                  </a:ext>
                </a:extLst>
              </a:tr>
            </a:tbl>
          </a:graphicData>
        </a:graphic>
      </p:graphicFrame>
    </p:spTree>
    <p:extLst>
      <p:ext uri="{BB962C8B-B14F-4D97-AF65-F5344CB8AC3E}">
        <p14:creationId xmlns:p14="http://schemas.microsoft.com/office/powerpoint/2010/main" val="1603343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97AA1BA3-73E7-877F-DDA9-050EE5E12E8A}"/>
              </a:ext>
            </a:extLst>
          </p:cNvPr>
          <p:cNvSpPr>
            <a:spLocks noGrp="1"/>
          </p:cNvSpPr>
          <p:nvPr>
            <p:ph type="body" sz="quarter" idx="10"/>
          </p:nvPr>
        </p:nvSpPr>
        <p:spPr>
          <a:xfrm>
            <a:off x="1109663" y="4523454"/>
            <a:ext cx="3280912" cy="398012"/>
          </a:xfrm>
        </p:spPr>
        <p:txBody>
          <a:bodyPr lIns="91440" tIns="45720" rIns="91440" bIns="45720" anchor="t"/>
          <a:lstStyle/>
          <a:p>
            <a:r>
              <a:rPr lang="da-DK" dirty="0"/>
              <a:t>Training </a:t>
            </a:r>
            <a:r>
              <a:rPr lang="da-DK" dirty="0" err="1"/>
              <a:t>Module</a:t>
            </a:r>
            <a:r>
              <a:rPr lang="da-DK" dirty="0"/>
              <a:t> 2.2</a:t>
            </a:r>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3" y="3140074"/>
            <a:ext cx="5245918" cy="1152525"/>
          </a:xfrm>
        </p:spPr>
        <p:txBody>
          <a:bodyPr lIns="91440" tIns="45720" rIns="91440" bIns="45720" anchor="t"/>
          <a:lstStyle/>
          <a:p>
            <a:r>
              <a:rPr lang="en-US"/>
              <a:t>Engaging schools and communities </a:t>
            </a:r>
            <a:endParaRPr lang="da-DK" dirty="0"/>
          </a:p>
        </p:txBody>
      </p:sp>
    </p:spTree>
    <p:extLst>
      <p:ext uri="{BB962C8B-B14F-4D97-AF65-F5344CB8AC3E}">
        <p14:creationId xmlns:p14="http://schemas.microsoft.com/office/powerpoint/2010/main" val="198277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244069-2B72-326E-B2DF-6AF5A60315E7}"/>
              </a:ext>
            </a:extLst>
          </p:cNvPr>
          <p:cNvSpPr>
            <a:spLocks noGrp="1"/>
          </p:cNvSpPr>
          <p:nvPr>
            <p:ph type="body" sz="quarter" idx="12"/>
          </p:nvPr>
        </p:nvSpPr>
        <p:spPr>
          <a:xfrm>
            <a:off x="1109661" y="2851149"/>
            <a:ext cx="5120315" cy="1763183"/>
          </a:xfrm>
        </p:spPr>
        <p:txBody>
          <a:bodyPr/>
          <a:lstStyle/>
          <a:p>
            <a:r>
              <a:rPr lang="en-US" dirty="0"/>
              <a:t>Training and awareness-raising in RPOs</a:t>
            </a:r>
          </a:p>
        </p:txBody>
      </p:sp>
      <p:sp>
        <p:nvSpPr>
          <p:cNvPr id="2" name="Text Placeholder 2">
            <a:extLst>
              <a:ext uri="{FF2B5EF4-FFF2-40B4-BE49-F238E27FC236}">
                <a16:creationId xmlns:a16="http://schemas.microsoft.com/office/drawing/2014/main" id="{7EA53947-7DF1-5065-8B0E-C12B3421CCBF}"/>
              </a:ext>
            </a:extLst>
          </p:cNvPr>
          <p:cNvSpPr txBox="1">
            <a:spLocks/>
          </p:cNvSpPr>
          <p:nvPr/>
        </p:nvSpPr>
        <p:spPr>
          <a:xfrm>
            <a:off x="1109661" y="4733201"/>
            <a:ext cx="5833507" cy="39801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Training module 2.1</a:t>
            </a:r>
          </a:p>
        </p:txBody>
      </p:sp>
    </p:spTree>
    <p:extLst>
      <p:ext uri="{BB962C8B-B14F-4D97-AF65-F5344CB8AC3E}">
        <p14:creationId xmlns:p14="http://schemas.microsoft.com/office/powerpoint/2010/main" val="2112183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979678" y="3061552"/>
            <a:ext cx="6141250" cy="1861817"/>
          </a:xfrm>
        </p:spPr>
        <p:txBody>
          <a:bodyPr lIns="91440" tIns="45720" rIns="91440" bIns="45720" anchor="t"/>
          <a:lstStyle/>
          <a:p>
            <a:r>
              <a:rPr lang="en-US" dirty="0"/>
              <a:t>Involving schools in citizen science engagement </a:t>
            </a:r>
            <a:endParaRPr lang="da-DK" dirty="0"/>
          </a:p>
        </p:txBody>
      </p:sp>
      <p:sp>
        <p:nvSpPr>
          <p:cNvPr id="4" name="Pladsholder til tekst 3">
            <a:extLst>
              <a:ext uri="{FF2B5EF4-FFF2-40B4-BE49-F238E27FC236}">
                <a16:creationId xmlns:a16="http://schemas.microsoft.com/office/drawing/2014/main" id="{97AA1BA3-73E7-877F-DDA9-050EE5E12E8A}"/>
              </a:ext>
            </a:extLst>
          </p:cNvPr>
          <p:cNvSpPr>
            <a:spLocks noGrp="1"/>
          </p:cNvSpPr>
          <p:nvPr>
            <p:ph type="body" sz="quarter" idx="10"/>
          </p:nvPr>
        </p:nvSpPr>
        <p:spPr>
          <a:xfrm>
            <a:off x="979678" y="5050369"/>
            <a:ext cx="6382790" cy="398012"/>
          </a:xfrm>
        </p:spPr>
        <p:txBody>
          <a:bodyPr lIns="91440" tIns="45720" rIns="91440" bIns="45720" anchor="t"/>
          <a:lstStyle/>
          <a:p>
            <a:r>
              <a:rPr lang="da-DK" dirty="0"/>
              <a:t>Training </a:t>
            </a:r>
            <a:r>
              <a:rPr lang="da-DK" dirty="0" err="1"/>
              <a:t>Module</a:t>
            </a:r>
            <a:r>
              <a:rPr lang="da-DK" dirty="0"/>
              <a:t> 2.2.1</a:t>
            </a:r>
          </a:p>
        </p:txBody>
      </p:sp>
    </p:spTree>
    <p:extLst>
      <p:ext uri="{BB962C8B-B14F-4D97-AF65-F5344CB8AC3E}">
        <p14:creationId xmlns:p14="http://schemas.microsoft.com/office/powerpoint/2010/main" val="1094026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256BE218-2B3E-08A6-6F7A-C35EF1085477}"/>
              </a:ext>
            </a:extLst>
          </p:cNvPr>
          <p:cNvSpPr>
            <a:spLocks noGrp="1"/>
          </p:cNvSpPr>
          <p:nvPr>
            <p:ph type="body" sz="quarter" idx="12"/>
          </p:nvPr>
        </p:nvSpPr>
        <p:spPr/>
        <p:txBody>
          <a:bodyPr lIns="91440" tIns="45720" rIns="91440" bIns="45720" anchor="t"/>
          <a:lstStyle/>
          <a:p>
            <a:r>
              <a:rPr lang="da-DK" sz="2800" b="1" err="1"/>
              <a:t>Engaging</a:t>
            </a:r>
            <a:r>
              <a:rPr lang="da-DK" sz="2800" b="1"/>
              <a:t> in </a:t>
            </a:r>
            <a:r>
              <a:rPr lang="da-DK" sz="2800" b="1" err="1"/>
              <a:t>citizen</a:t>
            </a:r>
            <a:r>
              <a:rPr lang="da-DK" sz="2800" b="1"/>
              <a:t> science </a:t>
            </a:r>
            <a:r>
              <a:rPr lang="da-DK" sz="2800" b="1" err="1"/>
              <a:t>within</a:t>
            </a:r>
            <a:r>
              <a:rPr lang="da-DK" sz="2800" b="1"/>
              <a:t> school </a:t>
            </a:r>
            <a:r>
              <a:rPr lang="da-DK" sz="2800" b="1" err="1"/>
              <a:t>settings</a:t>
            </a:r>
            <a:r>
              <a:rPr lang="da-DK" sz="2800" b="1"/>
              <a:t> </a:t>
            </a:r>
            <a:r>
              <a:rPr lang="da-DK" sz="2800" b="1" err="1"/>
              <a:t>can</a:t>
            </a:r>
            <a:r>
              <a:rPr lang="da-DK" sz="2800" b="1"/>
              <a:t> </a:t>
            </a:r>
            <a:r>
              <a:rPr lang="da-DK" sz="2800" b="1" err="1"/>
              <a:t>yield</a:t>
            </a:r>
            <a:r>
              <a:rPr lang="da-DK" sz="2800" b="1"/>
              <a:t> </a:t>
            </a:r>
            <a:r>
              <a:rPr lang="da-DK" sz="2800" b="1" err="1"/>
              <a:t>scientific</a:t>
            </a:r>
            <a:r>
              <a:rPr lang="da-DK" sz="2800" b="1"/>
              <a:t> </a:t>
            </a:r>
            <a:r>
              <a:rPr lang="da-DK" sz="2800" b="1" err="1"/>
              <a:t>results</a:t>
            </a:r>
            <a:r>
              <a:rPr lang="da-DK" sz="2800" b="1"/>
              <a:t>, and schools, </a:t>
            </a:r>
            <a:r>
              <a:rPr lang="da-DK" sz="2800" b="1" err="1"/>
              <a:t>educators</a:t>
            </a:r>
            <a:r>
              <a:rPr lang="da-DK" sz="2800" b="1"/>
              <a:t>, and students </a:t>
            </a:r>
            <a:r>
              <a:rPr lang="da-DK" sz="2800" b="1" err="1"/>
              <a:t>can</a:t>
            </a:r>
            <a:r>
              <a:rPr lang="da-DK" sz="2800" b="1"/>
              <a:t> </a:t>
            </a:r>
            <a:r>
              <a:rPr lang="da-DK" sz="2800" b="1" err="1"/>
              <a:t>experience</a:t>
            </a:r>
            <a:r>
              <a:rPr lang="da-DK" sz="2800" b="1"/>
              <a:t> </a:t>
            </a:r>
            <a:r>
              <a:rPr lang="da-DK" sz="2800" b="1" err="1"/>
              <a:t>valuable</a:t>
            </a:r>
            <a:r>
              <a:rPr lang="da-DK" sz="2800" b="1"/>
              <a:t> </a:t>
            </a:r>
            <a:r>
              <a:rPr lang="da-DK" sz="2800" b="1" err="1"/>
              <a:t>advantages</a:t>
            </a:r>
            <a:r>
              <a:rPr lang="da-DK" sz="2800" b="1"/>
              <a:t> by </a:t>
            </a:r>
            <a:r>
              <a:rPr lang="da-DK" sz="2800" b="1" err="1"/>
              <a:t>participating</a:t>
            </a:r>
            <a:endParaRPr lang="da-DK" sz="2800" b="1"/>
          </a:p>
          <a:p>
            <a:pPr marL="457200" indent="-457200">
              <a:buChar char="•"/>
            </a:pPr>
            <a:r>
              <a:rPr lang="da-DK" sz="2400" b="1" err="1"/>
              <a:t>Educational</a:t>
            </a:r>
            <a:r>
              <a:rPr lang="da-DK" sz="2400" b="1"/>
              <a:t> </a:t>
            </a:r>
            <a:r>
              <a:rPr lang="da-DK" sz="2400" b="1" err="1"/>
              <a:t>enrichment</a:t>
            </a:r>
            <a:r>
              <a:rPr lang="da-DK" sz="2400" b="1"/>
              <a:t>: </a:t>
            </a:r>
            <a:r>
              <a:rPr lang="da-DK" sz="2400" err="1">
                <a:ea typeface="+mn-lt"/>
                <a:cs typeface="+mn-lt"/>
              </a:rPr>
              <a:t>enhance</a:t>
            </a:r>
            <a:r>
              <a:rPr lang="da-DK" sz="2400">
                <a:ea typeface="+mn-lt"/>
                <a:cs typeface="+mn-lt"/>
              </a:rPr>
              <a:t> students' learning </a:t>
            </a:r>
            <a:r>
              <a:rPr lang="da-DK" sz="2400" err="1">
                <a:ea typeface="+mn-lt"/>
                <a:cs typeface="+mn-lt"/>
              </a:rPr>
              <a:t>experiences</a:t>
            </a:r>
            <a:r>
              <a:rPr lang="da-DK" sz="2400">
                <a:ea typeface="+mn-lt"/>
                <a:cs typeface="+mn-lt"/>
              </a:rPr>
              <a:t> by </a:t>
            </a:r>
            <a:r>
              <a:rPr lang="da-DK" sz="2400" err="1">
                <a:ea typeface="+mn-lt"/>
                <a:cs typeface="+mn-lt"/>
              </a:rPr>
              <a:t>providing</a:t>
            </a:r>
            <a:r>
              <a:rPr lang="da-DK" sz="2400">
                <a:ea typeface="+mn-lt"/>
                <a:cs typeface="+mn-lt"/>
              </a:rPr>
              <a:t> real-</a:t>
            </a:r>
            <a:r>
              <a:rPr lang="da-DK" sz="2400" err="1">
                <a:ea typeface="+mn-lt"/>
                <a:cs typeface="+mn-lt"/>
              </a:rPr>
              <a:t>world</a:t>
            </a:r>
            <a:r>
              <a:rPr lang="da-DK" sz="2400">
                <a:ea typeface="+mn-lt"/>
                <a:cs typeface="+mn-lt"/>
              </a:rPr>
              <a:t> </a:t>
            </a:r>
            <a:r>
              <a:rPr lang="da-DK" sz="2400" err="1">
                <a:ea typeface="+mn-lt"/>
                <a:cs typeface="+mn-lt"/>
              </a:rPr>
              <a:t>applications</a:t>
            </a:r>
            <a:r>
              <a:rPr lang="da-DK" sz="2400">
                <a:ea typeface="+mn-lt"/>
                <a:cs typeface="+mn-lt"/>
              </a:rPr>
              <a:t> of </a:t>
            </a:r>
            <a:r>
              <a:rPr lang="da-DK" sz="2400" err="1">
                <a:ea typeface="+mn-lt"/>
                <a:cs typeface="+mn-lt"/>
              </a:rPr>
              <a:t>scientific</a:t>
            </a:r>
            <a:r>
              <a:rPr lang="da-DK" sz="2400">
                <a:ea typeface="+mn-lt"/>
                <a:cs typeface="+mn-lt"/>
              </a:rPr>
              <a:t> </a:t>
            </a:r>
            <a:r>
              <a:rPr lang="da-DK" sz="2400" err="1">
                <a:ea typeface="+mn-lt"/>
                <a:cs typeface="+mn-lt"/>
              </a:rPr>
              <a:t>concepts</a:t>
            </a:r>
            <a:endParaRPr lang="da-DK" sz="2400" err="1"/>
          </a:p>
          <a:p>
            <a:pPr marL="457200" indent="-457200">
              <a:buChar char="•"/>
            </a:pPr>
            <a:r>
              <a:rPr lang="da-DK" sz="2400" b="1"/>
              <a:t>Community engagement:</a:t>
            </a:r>
            <a:r>
              <a:rPr lang="da-DK" sz="2400"/>
              <a:t> </a:t>
            </a:r>
            <a:r>
              <a:rPr lang="da-DK" sz="2400" err="1">
                <a:ea typeface="+mn-lt"/>
                <a:cs typeface="+mn-lt"/>
              </a:rPr>
              <a:t>strengthen</a:t>
            </a:r>
            <a:r>
              <a:rPr lang="da-DK" sz="2400">
                <a:ea typeface="+mn-lt"/>
                <a:cs typeface="+mn-lt"/>
              </a:rPr>
              <a:t> ties </a:t>
            </a:r>
            <a:r>
              <a:rPr lang="da-DK" sz="2400" err="1">
                <a:ea typeface="+mn-lt"/>
                <a:cs typeface="+mn-lt"/>
              </a:rPr>
              <a:t>between</a:t>
            </a:r>
            <a:r>
              <a:rPr lang="da-DK" sz="2400">
                <a:ea typeface="+mn-lt"/>
                <a:cs typeface="+mn-lt"/>
              </a:rPr>
              <a:t> schools, </a:t>
            </a:r>
            <a:r>
              <a:rPr lang="da-DK" sz="2400" err="1">
                <a:ea typeface="+mn-lt"/>
                <a:cs typeface="+mn-lt"/>
              </a:rPr>
              <a:t>communities</a:t>
            </a:r>
            <a:r>
              <a:rPr lang="da-DK" sz="2400">
                <a:ea typeface="+mn-lt"/>
                <a:cs typeface="+mn-lt"/>
              </a:rPr>
              <a:t>, and the </a:t>
            </a:r>
            <a:r>
              <a:rPr lang="da-DK" sz="2400" err="1">
                <a:ea typeface="+mn-lt"/>
                <a:cs typeface="+mn-lt"/>
              </a:rPr>
              <a:t>broader</a:t>
            </a:r>
            <a:r>
              <a:rPr lang="da-DK" sz="2400">
                <a:ea typeface="+mn-lt"/>
                <a:cs typeface="+mn-lt"/>
              </a:rPr>
              <a:t> </a:t>
            </a:r>
            <a:r>
              <a:rPr lang="da-DK" sz="2400" err="1">
                <a:ea typeface="+mn-lt"/>
                <a:cs typeface="+mn-lt"/>
              </a:rPr>
              <a:t>scientific</a:t>
            </a:r>
            <a:r>
              <a:rPr lang="da-DK" sz="2400">
                <a:ea typeface="+mn-lt"/>
                <a:cs typeface="+mn-lt"/>
              </a:rPr>
              <a:t> community</a:t>
            </a:r>
            <a:endParaRPr lang="da-DK" sz="2400" b="1"/>
          </a:p>
          <a:p>
            <a:pPr marL="457200" indent="-457200">
              <a:buChar char="•"/>
            </a:pPr>
            <a:r>
              <a:rPr lang="da-DK" sz="2400" b="1" err="1"/>
              <a:t>Sustainable</a:t>
            </a:r>
            <a:r>
              <a:rPr lang="da-DK" sz="2400" b="1"/>
              <a:t> </a:t>
            </a:r>
            <a:r>
              <a:rPr lang="da-DK" sz="2400" b="1" err="1"/>
              <a:t>impact</a:t>
            </a:r>
            <a:r>
              <a:rPr lang="da-DK" sz="2400" b="1"/>
              <a:t>: </a:t>
            </a:r>
            <a:r>
              <a:rPr lang="da-DK" sz="2400" err="1"/>
              <a:t>forster</a:t>
            </a:r>
            <a:r>
              <a:rPr lang="da-DK" sz="2400"/>
              <a:t> </a:t>
            </a:r>
            <a:r>
              <a:rPr lang="da-DK" sz="2400" err="1"/>
              <a:t>scientific</a:t>
            </a:r>
            <a:r>
              <a:rPr lang="da-DK" sz="2400"/>
              <a:t> </a:t>
            </a:r>
            <a:r>
              <a:rPr lang="da-DK" sz="2400" err="1"/>
              <a:t>literacy</a:t>
            </a:r>
            <a:r>
              <a:rPr lang="da-DK" sz="2400"/>
              <a:t> and </a:t>
            </a:r>
            <a:r>
              <a:rPr lang="da-DK" sz="2400" err="1"/>
              <a:t>environmental</a:t>
            </a:r>
            <a:r>
              <a:rPr lang="da-DK" sz="2400"/>
              <a:t> </a:t>
            </a:r>
            <a:r>
              <a:rPr lang="da-DK" sz="2400" err="1"/>
              <a:t>stewardship</a:t>
            </a:r>
            <a:r>
              <a:rPr lang="da-DK" sz="2400"/>
              <a:t>, and the </a:t>
            </a:r>
            <a:r>
              <a:rPr lang="da-DK" sz="2400" err="1"/>
              <a:t>next</a:t>
            </a:r>
            <a:r>
              <a:rPr lang="da-DK" sz="2400"/>
              <a:t> generation of </a:t>
            </a:r>
            <a:r>
              <a:rPr lang="da-DK" sz="2400" err="1"/>
              <a:t>scientists</a:t>
            </a:r>
            <a:endParaRPr lang="da-DK" sz="2400"/>
          </a:p>
        </p:txBody>
      </p:sp>
      <p:sp>
        <p:nvSpPr>
          <p:cNvPr id="3" name="Pladsholder til tekst 2">
            <a:extLst>
              <a:ext uri="{FF2B5EF4-FFF2-40B4-BE49-F238E27FC236}">
                <a16:creationId xmlns:a16="http://schemas.microsoft.com/office/drawing/2014/main" id="{2F016B6A-513C-C95B-3247-637EB22595D4}"/>
              </a:ext>
            </a:extLst>
          </p:cNvPr>
          <p:cNvSpPr>
            <a:spLocks noGrp="1"/>
          </p:cNvSpPr>
          <p:nvPr>
            <p:ph type="body" sz="quarter" idx="11"/>
          </p:nvPr>
        </p:nvSpPr>
        <p:spPr/>
        <p:txBody>
          <a:bodyPr lIns="91440" tIns="45720" rIns="91440" bIns="45720" anchor="t"/>
          <a:lstStyle/>
          <a:p>
            <a:r>
              <a:rPr lang="da-DK"/>
              <a:t>Key </a:t>
            </a:r>
            <a:r>
              <a:rPr lang="da-DK" err="1"/>
              <a:t>take-aways</a:t>
            </a:r>
          </a:p>
        </p:txBody>
      </p:sp>
      <p:sp>
        <p:nvSpPr>
          <p:cNvPr id="2" name="Pladsholder til tekst 1">
            <a:extLst>
              <a:ext uri="{FF2B5EF4-FFF2-40B4-BE49-F238E27FC236}">
                <a16:creationId xmlns:a16="http://schemas.microsoft.com/office/drawing/2014/main" id="{09E6E48C-2D7E-B3E1-2A22-785DB3ADB1F8}"/>
              </a:ext>
            </a:extLst>
          </p:cNvPr>
          <p:cNvSpPr>
            <a:spLocks noGrp="1"/>
          </p:cNvSpPr>
          <p:nvPr>
            <p:ph type="body" sz="quarter" idx="10"/>
          </p:nvPr>
        </p:nvSpPr>
        <p:spPr/>
        <p:txBody>
          <a:bodyPr lIns="91440" tIns="45720" rIns="91440" bIns="45720" anchor="t"/>
          <a:lstStyle/>
          <a:p>
            <a:r>
              <a:rPr lang="da-DK" err="1"/>
              <a:t>Why</a:t>
            </a:r>
            <a:r>
              <a:rPr lang="da-DK"/>
              <a:t> is it </a:t>
            </a:r>
            <a:r>
              <a:rPr lang="da-DK" err="1"/>
              <a:t>important</a:t>
            </a:r>
            <a:r>
              <a:rPr lang="da-DK"/>
              <a:t> to </a:t>
            </a:r>
            <a:r>
              <a:rPr lang="da-DK" err="1"/>
              <a:t>learn</a:t>
            </a:r>
            <a:r>
              <a:rPr lang="da-DK"/>
              <a:t> </a:t>
            </a:r>
            <a:r>
              <a:rPr lang="da-DK" err="1"/>
              <a:t>about</a:t>
            </a:r>
            <a:r>
              <a:rPr lang="da-DK"/>
              <a:t> </a:t>
            </a:r>
            <a:r>
              <a:rPr lang="da-DK" err="1"/>
              <a:t>collaboration</a:t>
            </a:r>
            <a:r>
              <a:rPr lang="da-DK"/>
              <a:t> with schools in </a:t>
            </a:r>
            <a:r>
              <a:rPr lang="da-DK" err="1"/>
              <a:t>citizen</a:t>
            </a:r>
            <a:r>
              <a:rPr lang="da-DK"/>
              <a:t> science?</a:t>
            </a:r>
          </a:p>
        </p:txBody>
      </p:sp>
    </p:spTree>
    <p:extLst>
      <p:ext uri="{BB962C8B-B14F-4D97-AF65-F5344CB8AC3E}">
        <p14:creationId xmlns:p14="http://schemas.microsoft.com/office/powerpoint/2010/main" val="3680955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F08F0A-9A05-C0E9-CFAC-04A2B8FEB41E}"/>
              </a:ext>
            </a:extLst>
          </p:cNvPr>
          <p:cNvSpPr>
            <a:spLocks noGrp="1"/>
          </p:cNvSpPr>
          <p:nvPr>
            <p:ph type="body" sz="quarter" idx="10"/>
          </p:nvPr>
        </p:nvSpPr>
        <p:spPr/>
        <p:txBody>
          <a:bodyPr/>
          <a:lstStyle/>
          <a:p>
            <a:r>
              <a:rPr lang="en-US" err="1"/>
              <a:t>Masseeksperimentet</a:t>
            </a:r>
            <a:r>
              <a:rPr lang="en-US"/>
              <a:t> (The Mass Experiment)</a:t>
            </a:r>
            <a:endParaRPr lang="da-DK"/>
          </a:p>
        </p:txBody>
      </p:sp>
      <p:pic>
        <p:nvPicPr>
          <p:cNvPr id="3" name="Billede 2" descr="Et billede, der indeholder tekst, skærmbillede, person, indendørs&#10;&#10;Beskrivelsen er genereret automatisk">
            <a:extLst>
              <a:ext uri="{FF2B5EF4-FFF2-40B4-BE49-F238E27FC236}">
                <a16:creationId xmlns:a16="http://schemas.microsoft.com/office/drawing/2014/main" id="{74AAD721-A26A-F228-7C81-8B37901CE084}"/>
              </a:ext>
            </a:extLst>
          </p:cNvPr>
          <p:cNvPicPr>
            <a:picLocks noChangeAspect="1"/>
          </p:cNvPicPr>
          <p:nvPr/>
        </p:nvPicPr>
        <p:blipFill>
          <a:blip r:embed="rId2"/>
          <a:stretch>
            <a:fillRect/>
          </a:stretch>
        </p:blipFill>
        <p:spPr>
          <a:xfrm>
            <a:off x="611909" y="1428"/>
            <a:ext cx="10963563" cy="6855146"/>
          </a:xfrm>
          <a:prstGeom prst="rect">
            <a:avLst/>
          </a:prstGeom>
        </p:spPr>
      </p:pic>
    </p:spTree>
    <p:extLst>
      <p:ext uri="{BB962C8B-B14F-4D97-AF65-F5344CB8AC3E}">
        <p14:creationId xmlns:p14="http://schemas.microsoft.com/office/powerpoint/2010/main" val="2985075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F08F0A-9A05-C0E9-CFAC-04A2B8FEB41E}"/>
              </a:ext>
            </a:extLst>
          </p:cNvPr>
          <p:cNvSpPr>
            <a:spLocks noGrp="1"/>
          </p:cNvSpPr>
          <p:nvPr>
            <p:ph type="body" sz="quarter" idx="10"/>
          </p:nvPr>
        </p:nvSpPr>
        <p:spPr/>
        <p:txBody>
          <a:bodyPr/>
          <a:lstStyle/>
          <a:p>
            <a:r>
              <a:rPr lang="en-US" err="1"/>
              <a:t>Masseeksperimentet</a:t>
            </a:r>
            <a:r>
              <a:rPr lang="en-US"/>
              <a:t> (The Mass Experiment)</a:t>
            </a:r>
            <a:endParaRPr lang="da-DK"/>
          </a:p>
        </p:txBody>
      </p:sp>
      <p:pic>
        <p:nvPicPr>
          <p:cNvPr id="5" name="Billede 4" descr="Et billede, der indeholder tekst, insekt, Natsværmere og sommerfugle, sommerfugl&#10;&#10;Beskrivelsen er genereret automatisk">
            <a:extLst>
              <a:ext uri="{FF2B5EF4-FFF2-40B4-BE49-F238E27FC236}">
                <a16:creationId xmlns:a16="http://schemas.microsoft.com/office/drawing/2014/main" id="{8D8D5B44-EB4B-3F11-A3DF-F2ECCE43A9F9}"/>
              </a:ext>
            </a:extLst>
          </p:cNvPr>
          <p:cNvPicPr>
            <a:picLocks noChangeAspect="1"/>
          </p:cNvPicPr>
          <p:nvPr/>
        </p:nvPicPr>
        <p:blipFill>
          <a:blip r:embed="rId2"/>
          <a:stretch>
            <a:fillRect/>
          </a:stretch>
        </p:blipFill>
        <p:spPr>
          <a:xfrm>
            <a:off x="750455" y="-200903"/>
            <a:ext cx="10694168" cy="7175140"/>
          </a:xfrm>
          <a:prstGeom prst="rect">
            <a:avLst/>
          </a:prstGeom>
        </p:spPr>
      </p:pic>
    </p:spTree>
    <p:extLst>
      <p:ext uri="{BB962C8B-B14F-4D97-AF65-F5344CB8AC3E}">
        <p14:creationId xmlns:p14="http://schemas.microsoft.com/office/powerpoint/2010/main" val="1898680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F08F0A-9A05-C0E9-CFAC-04A2B8FEB41E}"/>
              </a:ext>
            </a:extLst>
          </p:cNvPr>
          <p:cNvSpPr>
            <a:spLocks noGrp="1"/>
          </p:cNvSpPr>
          <p:nvPr>
            <p:ph type="body" sz="quarter" idx="10"/>
          </p:nvPr>
        </p:nvSpPr>
        <p:spPr/>
        <p:txBody>
          <a:bodyPr lIns="91440" tIns="45720" rIns="91440" bIns="45720" anchor="t"/>
          <a:lstStyle/>
          <a:p>
            <a:r>
              <a:rPr lang="en-US" err="1"/>
              <a:t>Masseeksperimentet</a:t>
            </a:r>
            <a:r>
              <a:rPr lang="en-US"/>
              <a:t> (</a:t>
            </a:r>
            <a:endParaRPr lang="da-DK"/>
          </a:p>
        </p:txBody>
      </p:sp>
      <p:pic>
        <p:nvPicPr>
          <p:cNvPr id="3" name="Billede 2" descr="Et billede, der indeholder tekst, Ansigt, skærmbillede, Website&#10;&#10;Beskrivelsen er genereret automatisk">
            <a:extLst>
              <a:ext uri="{FF2B5EF4-FFF2-40B4-BE49-F238E27FC236}">
                <a16:creationId xmlns:a16="http://schemas.microsoft.com/office/drawing/2014/main" id="{8E9CBC7B-8314-CE2C-0C7F-051CD941A87D}"/>
              </a:ext>
            </a:extLst>
          </p:cNvPr>
          <p:cNvPicPr>
            <a:picLocks noChangeAspect="1"/>
          </p:cNvPicPr>
          <p:nvPr/>
        </p:nvPicPr>
        <p:blipFill>
          <a:blip r:embed="rId2"/>
          <a:stretch>
            <a:fillRect/>
          </a:stretch>
        </p:blipFill>
        <p:spPr>
          <a:xfrm>
            <a:off x="-23091" y="-2218"/>
            <a:ext cx="10240048" cy="6893223"/>
          </a:xfrm>
          <a:prstGeom prst="rect">
            <a:avLst/>
          </a:prstGeom>
        </p:spPr>
      </p:pic>
      <p:pic>
        <p:nvPicPr>
          <p:cNvPr id="4" name="Billede 3" descr="Et billede, der indeholder tekst, skærmbillede, Font/skrifttype, cirkel&#10;&#10;Beskrivelsen er genereret automatisk">
            <a:extLst>
              <a:ext uri="{FF2B5EF4-FFF2-40B4-BE49-F238E27FC236}">
                <a16:creationId xmlns:a16="http://schemas.microsoft.com/office/drawing/2014/main" id="{0B88AC40-0CBE-041F-ACFB-FB2389CAC085}"/>
              </a:ext>
            </a:extLst>
          </p:cNvPr>
          <p:cNvPicPr>
            <a:picLocks noChangeAspect="1"/>
          </p:cNvPicPr>
          <p:nvPr/>
        </p:nvPicPr>
        <p:blipFill>
          <a:blip r:embed="rId3"/>
          <a:stretch>
            <a:fillRect/>
          </a:stretch>
        </p:blipFill>
        <p:spPr>
          <a:xfrm>
            <a:off x="9950643" y="4878160"/>
            <a:ext cx="2158231" cy="1796832"/>
          </a:xfrm>
          <a:prstGeom prst="rect">
            <a:avLst/>
          </a:prstGeom>
        </p:spPr>
      </p:pic>
    </p:spTree>
    <p:extLst>
      <p:ext uri="{BB962C8B-B14F-4D97-AF65-F5344CB8AC3E}">
        <p14:creationId xmlns:p14="http://schemas.microsoft.com/office/powerpoint/2010/main" val="2575016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3AE624E4-8635-9E6C-5545-DC7FDE9F373A}"/>
              </a:ext>
            </a:extLst>
          </p:cNvPr>
          <p:cNvSpPr>
            <a:spLocks noGrp="1"/>
          </p:cNvSpPr>
          <p:nvPr>
            <p:ph type="body" sz="quarter" idx="12"/>
          </p:nvPr>
        </p:nvSpPr>
        <p:spPr>
          <a:xfrm>
            <a:off x="611188" y="2274888"/>
            <a:ext cx="11132607" cy="3657600"/>
          </a:xfrm>
        </p:spPr>
        <p:txBody>
          <a:bodyPr lIns="91440" tIns="45720" rIns="91440" bIns="45720" anchor="t"/>
          <a:lstStyle/>
          <a:p>
            <a:r>
              <a:rPr lang="da-DK" sz="2800" b="1" dirty="0"/>
              <a:t>The </a:t>
            </a:r>
            <a:r>
              <a:rPr lang="da-DK" sz="2800" b="1" dirty="0" err="1"/>
              <a:t>advancement</a:t>
            </a:r>
            <a:r>
              <a:rPr lang="da-DK" sz="2800" b="1" dirty="0"/>
              <a:t> of (</a:t>
            </a:r>
            <a:r>
              <a:rPr lang="da-DK" sz="2800" b="1" dirty="0" err="1"/>
              <a:t>useful</a:t>
            </a:r>
            <a:r>
              <a:rPr lang="da-DK" sz="2800" b="1" dirty="0"/>
              <a:t>) </a:t>
            </a:r>
            <a:r>
              <a:rPr lang="da-DK" sz="2800" b="1" dirty="0" err="1"/>
              <a:t>scientific</a:t>
            </a:r>
            <a:r>
              <a:rPr lang="da-DK" sz="2800" b="1" dirty="0"/>
              <a:t> </a:t>
            </a:r>
            <a:r>
              <a:rPr lang="da-DK" sz="2800" b="1" dirty="0" err="1"/>
              <a:t>knowledge</a:t>
            </a:r>
            <a:endParaRPr lang="da-DK" sz="2800" b="1" dirty="0"/>
          </a:p>
          <a:p>
            <a:pPr marL="285750" indent="-285750">
              <a:buChar char="•"/>
            </a:pPr>
            <a:r>
              <a:rPr lang="da-DK" sz="2800" dirty="0"/>
              <a:t>The </a:t>
            </a:r>
            <a:r>
              <a:rPr lang="da-DK" sz="2800" dirty="0" err="1"/>
              <a:t>project</a:t>
            </a:r>
            <a:r>
              <a:rPr lang="da-DK" sz="2800" dirty="0"/>
              <a:t> is the </a:t>
            </a:r>
            <a:r>
              <a:rPr lang="da-DK" sz="2800" dirty="0" err="1"/>
              <a:t>largest</a:t>
            </a:r>
            <a:r>
              <a:rPr lang="da-DK" sz="2800" dirty="0"/>
              <a:t> </a:t>
            </a:r>
            <a:r>
              <a:rPr lang="da-DK" sz="2800" dirty="0" err="1"/>
              <a:t>survey</a:t>
            </a:r>
            <a:r>
              <a:rPr lang="da-DK" sz="2800" dirty="0"/>
              <a:t> of </a:t>
            </a:r>
            <a:r>
              <a:rPr lang="da-DK" sz="2800" dirty="0" err="1"/>
              <a:t>mosses</a:t>
            </a:r>
            <a:r>
              <a:rPr lang="da-DK" sz="2800" dirty="0"/>
              <a:t>, </a:t>
            </a:r>
            <a:r>
              <a:rPr lang="da-DK" sz="2800" dirty="0" err="1"/>
              <a:t>lichens</a:t>
            </a:r>
            <a:r>
              <a:rPr lang="da-DK" sz="2800" dirty="0"/>
              <a:t>, and </a:t>
            </a:r>
            <a:r>
              <a:rPr lang="da-DK" sz="2800" dirty="0" err="1"/>
              <a:t>tardigrades</a:t>
            </a:r>
            <a:r>
              <a:rPr lang="da-DK" sz="2800" dirty="0"/>
              <a:t> in Denmark</a:t>
            </a:r>
          </a:p>
          <a:p>
            <a:pPr marL="285750" indent="-285750">
              <a:buChar char="•"/>
            </a:pPr>
            <a:r>
              <a:rPr lang="da-DK" sz="2800" dirty="0"/>
              <a:t>5 new </a:t>
            </a:r>
            <a:r>
              <a:rPr lang="da-DK" sz="2800" dirty="0" err="1"/>
              <a:t>tardigrade</a:t>
            </a:r>
            <a:r>
              <a:rPr lang="da-DK" sz="2800" dirty="0"/>
              <a:t> species </a:t>
            </a:r>
            <a:r>
              <a:rPr lang="da-DK" sz="2800" dirty="0" err="1"/>
              <a:t>may</a:t>
            </a:r>
            <a:r>
              <a:rPr lang="da-DK" sz="2800" dirty="0"/>
              <a:t> have </a:t>
            </a:r>
            <a:r>
              <a:rPr lang="da-DK" sz="2800" dirty="0" err="1"/>
              <a:t>been</a:t>
            </a:r>
            <a:r>
              <a:rPr lang="da-DK" sz="2800" dirty="0"/>
              <a:t> </a:t>
            </a:r>
            <a:r>
              <a:rPr lang="da-DK" sz="2800" dirty="0" err="1"/>
              <a:t>discovered</a:t>
            </a:r>
            <a:endParaRPr lang="da-DK" sz="2800" dirty="0"/>
          </a:p>
          <a:p>
            <a:pPr marL="285750" indent="-285750">
              <a:buChar char="•"/>
            </a:pPr>
            <a:r>
              <a:rPr lang="da-DK" sz="2800" dirty="0" err="1"/>
              <a:t>Furthermore</a:t>
            </a:r>
            <a:r>
              <a:rPr lang="da-DK" sz="2800" dirty="0"/>
              <a:t>, as </a:t>
            </a:r>
            <a:r>
              <a:rPr lang="da-DK" sz="2800" dirty="0" err="1"/>
              <a:t>microfauna</a:t>
            </a:r>
            <a:r>
              <a:rPr lang="da-DK" sz="2800" dirty="0"/>
              <a:t> </a:t>
            </a:r>
            <a:r>
              <a:rPr lang="da-DK" sz="2800" dirty="0" err="1"/>
              <a:t>are</a:t>
            </a:r>
            <a:r>
              <a:rPr lang="da-DK" sz="2800" dirty="0"/>
              <a:t> sensitive to air emissions resulting from </a:t>
            </a:r>
            <a:r>
              <a:rPr lang="da-DK" sz="2800" dirty="0" err="1"/>
              <a:t>agriculture</a:t>
            </a:r>
            <a:r>
              <a:rPr lang="da-DK" sz="2800" dirty="0"/>
              <a:t>, </a:t>
            </a:r>
            <a:r>
              <a:rPr lang="da-DK" sz="2800" dirty="0" err="1"/>
              <a:t>industry</a:t>
            </a:r>
            <a:r>
              <a:rPr lang="da-DK" sz="2800" dirty="0"/>
              <a:t>, and </a:t>
            </a:r>
            <a:r>
              <a:rPr lang="da-DK" sz="2800" dirty="0" err="1"/>
              <a:t>transportation</a:t>
            </a:r>
            <a:r>
              <a:rPr lang="da-DK" sz="2800" dirty="0"/>
              <a:t>, the data </a:t>
            </a:r>
            <a:r>
              <a:rPr lang="da-DK" sz="2800" dirty="0" err="1"/>
              <a:t>will</a:t>
            </a:r>
            <a:r>
              <a:rPr lang="da-DK" sz="2800" dirty="0"/>
              <a:t> </a:t>
            </a:r>
            <a:r>
              <a:rPr lang="da-DK" sz="2800" dirty="0" err="1"/>
              <a:t>aid</a:t>
            </a:r>
            <a:r>
              <a:rPr lang="da-DK" sz="2800" dirty="0"/>
              <a:t> the researchers in </a:t>
            </a:r>
            <a:r>
              <a:rPr lang="da-DK" sz="2800" dirty="0" err="1"/>
              <a:t>understanding</a:t>
            </a:r>
            <a:r>
              <a:rPr lang="da-DK" sz="2800" dirty="0"/>
              <a:t> the </a:t>
            </a:r>
            <a:r>
              <a:rPr lang="da-DK" sz="2800" dirty="0" err="1"/>
              <a:t>effects</a:t>
            </a:r>
            <a:r>
              <a:rPr lang="da-DK" sz="2800" dirty="0"/>
              <a:t> of human-</a:t>
            </a:r>
            <a:r>
              <a:rPr lang="da-DK" sz="2800" dirty="0" err="1"/>
              <a:t>environment</a:t>
            </a:r>
            <a:r>
              <a:rPr lang="da-DK" sz="2800" dirty="0"/>
              <a:t> </a:t>
            </a:r>
            <a:r>
              <a:rPr lang="da-DK" sz="2800" dirty="0" err="1"/>
              <a:t>interactions</a:t>
            </a:r>
            <a:r>
              <a:rPr lang="da-DK" sz="2800" dirty="0"/>
              <a:t> on </a:t>
            </a:r>
            <a:r>
              <a:rPr lang="da-DK" sz="2800" dirty="0" err="1"/>
              <a:t>biodiversity</a:t>
            </a:r>
            <a:endParaRPr lang="da-DK" sz="2800" dirty="0"/>
          </a:p>
        </p:txBody>
      </p:sp>
      <p:sp>
        <p:nvSpPr>
          <p:cNvPr id="3" name="Pladsholder til tekst 2">
            <a:extLst>
              <a:ext uri="{FF2B5EF4-FFF2-40B4-BE49-F238E27FC236}">
                <a16:creationId xmlns:a16="http://schemas.microsoft.com/office/drawing/2014/main" id="{18AA8B61-A20F-ED82-5B56-227D41A17A11}"/>
              </a:ext>
            </a:extLst>
          </p:cNvPr>
          <p:cNvSpPr>
            <a:spLocks noGrp="1"/>
          </p:cNvSpPr>
          <p:nvPr>
            <p:ph type="body" sz="quarter" idx="11"/>
          </p:nvPr>
        </p:nvSpPr>
        <p:spPr/>
        <p:txBody>
          <a:bodyPr lIns="91440" tIns="45720" rIns="91440" bIns="45720" anchor="t"/>
          <a:lstStyle/>
          <a:p>
            <a:r>
              <a:rPr lang="da-DK"/>
              <a:t>Scientific </a:t>
            </a:r>
            <a:r>
              <a:rPr lang="da-DK" err="1"/>
              <a:t>impact</a:t>
            </a:r>
            <a:r>
              <a:rPr lang="da-DK"/>
              <a:t>: New </a:t>
            </a:r>
            <a:r>
              <a:rPr lang="da-DK" err="1"/>
              <a:t>knowledge</a:t>
            </a:r>
            <a:r>
              <a:rPr lang="da-DK"/>
              <a:t> and </a:t>
            </a:r>
            <a:r>
              <a:rPr lang="da-DK" err="1"/>
              <a:t>insights</a:t>
            </a:r>
          </a:p>
        </p:txBody>
      </p:sp>
      <p:sp>
        <p:nvSpPr>
          <p:cNvPr id="2" name="Pladsholder til tekst 1">
            <a:extLst>
              <a:ext uri="{FF2B5EF4-FFF2-40B4-BE49-F238E27FC236}">
                <a16:creationId xmlns:a16="http://schemas.microsoft.com/office/drawing/2014/main" id="{1F697BEC-8FCE-B390-9774-6C4A983CBF5B}"/>
              </a:ext>
            </a:extLst>
          </p:cNvPr>
          <p:cNvSpPr>
            <a:spLocks noGrp="1"/>
          </p:cNvSpPr>
          <p:nvPr>
            <p:ph type="body" sz="quarter" idx="10"/>
          </p:nvPr>
        </p:nvSpPr>
        <p:spPr/>
        <p:txBody>
          <a:bodyPr lIns="91440" tIns="45720" rIns="91440" bIns="45720" anchor="t"/>
          <a:lstStyle/>
          <a:p>
            <a:r>
              <a:rPr lang="da-DK"/>
              <a:t>The Mass Experiment in Danish Schools</a:t>
            </a:r>
          </a:p>
        </p:txBody>
      </p:sp>
      <p:pic>
        <p:nvPicPr>
          <p:cNvPr id="5" name="Billede 4" descr="Et billede, der indeholder Font/skrifttype, Grafik, logo, tekst&#10;&#10;Beskrivelsen er genereret automatisk">
            <a:extLst>
              <a:ext uri="{FF2B5EF4-FFF2-40B4-BE49-F238E27FC236}">
                <a16:creationId xmlns:a16="http://schemas.microsoft.com/office/drawing/2014/main" id="{26A02954-783A-2696-A614-7EB6D0C49622}"/>
              </a:ext>
            </a:extLst>
          </p:cNvPr>
          <p:cNvPicPr>
            <a:picLocks noChangeAspect="1"/>
          </p:cNvPicPr>
          <p:nvPr/>
        </p:nvPicPr>
        <p:blipFill>
          <a:blip r:embed="rId2"/>
          <a:stretch>
            <a:fillRect/>
          </a:stretch>
        </p:blipFill>
        <p:spPr>
          <a:xfrm>
            <a:off x="10048240" y="330200"/>
            <a:ext cx="1960880" cy="670560"/>
          </a:xfrm>
          <a:prstGeom prst="rect">
            <a:avLst/>
          </a:prstGeom>
        </p:spPr>
      </p:pic>
    </p:spTree>
    <p:extLst>
      <p:ext uri="{BB962C8B-B14F-4D97-AF65-F5344CB8AC3E}">
        <p14:creationId xmlns:p14="http://schemas.microsoft.com/office/powerpoint/2010/main" val="3753222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3AE624E4-8635-9E6C-5545-DC7FDE9F373A}"/>
              </a:ext>
            </a:extLst>
          </p:cNvPr>
          <p:cNvSpPr>
            <a:spLocks noGrp="1"/>
          </p:cNvSpPr>
          <p:nvPr>
            <p:ph type="body" sz="quarter" idx="12"/>
          </p:nvPr>
        </p:nvSpPr>
        <p:spPr/>
        <p:txBody>
          <a:bodyPr lIns="91440" tIns="45720" rIns="91440" bIns="45720" anchor="t"/>
          <a:lstStyle/>
          <a:p>
            <a:r>
              <a:rPr lang="da-DK" sz="2800" b="1"/>
              <a:t>The </a:t>
            </a:r>
            <a:r>
              <a:rPr lang="da-DK" sz="2800" b="1" err="1"/>
              <a:t>advancement</a:t>
            </a:r>
            <a:r>
              <a:rPr lang="da-DK" sz="2800" b="1"/>
              <a:t> of learning and engagement</a:t>
            </a:r>
          </a:p>
          <a:p>
            <a:pPr marL="457200" indent="-457200">
              <a:buChar char="•"/>
            </a:pPr>
            <a:r>
              <a:rPr lang="da-DK" sz="2800"/>
              <a:t>The pupils' motivation </a:t>
            </a:r>
            <a:r>
              <a:rPr lang="da-DK" sz="2800" err="1"/>
              <a:t>will</a:t>
            </a:r>
            <a:r>
              <a:rPr lang="da-DK" sz="2800"/>
              <a:t> </a:t>
            </a:r>
            <a:r>
              <a:rPr lang="da-DK" sz="2800" err="1"/>
              <a:t>increase</a:t>
            </a:r>
            <a:r>
              <a:rPr lang="da-DK" sz="2800"/>
              <a:t> </a:t>
            </a:r>
            <a:r>
              <a:rPr lang="da-DK" sz="2800" err="1"/>
              <a:t>when</a:t>
            </a:r>
            <a:r>
              <a:rPr lang="da-DK" sz="2800"/>
              <a:t> </a:t>
            </a:r>
            <a:r>
              <a:rPr lang="da-DK" sz="2800" err="1"/>
              <a:t>they</a:t>
            </a:r>
            <a:r>
              <a:rPr lang="da-DK" sz="2800"/>
              <a:t> </a:t>
            </a:r>
            <a:r>
              <a:rPr lang="da-DK" sz="2800" err="1"/>
              <a:t>engage</a:t>
            </a:r>
            <a:r>
              <a:rPr lang="da-DK" sz="2800"/>
              <a:t> in </a:t>
            </a:r>
            <a:r>
              <a:rPr lang="da-DK" sz="2800" err="1"/>
              <a:t>authentic</a:t>
            </a:r>
            <a:r>
              <a:rPr lang="da-DK" sz="2800"/>
              <a:t>, </a:t>
            </a:r>
            <a:r>
              <a:rPr lang="da-DK" sz="2800" err="1"/>
              <a:t>scientific</a:t>
            </a:r>
            <a:r>
              <a:rPr lang="da-DK" sz="2800"/>
              <a:t> </a:t>
            </a:r>
            <a:r>
              <a:rPr lang="da-DK" sz="2800" err="1"/>
              <a:t>investigations</a:t>
            </a:r>
            <a:r>
              <a:rPr lang="da-DK" sz="2800"/>
              <a:t>, and </a:t>
            </a:r>
            <a:r>
              <a:rPr lang="da-DK" sz="2800" err="1"/>
              <a:t>when</a:t>
            </a:r>
            <a:r>
              <a:rPr lang="da-DK" sz="2800"/>
              <a:t> the data </a:t>
            </a:r>
            <a:r>
              <a:rPr lang="da-DK" sz="2800" err="1"/>
              <a:t>they</a:t>
            </a:r>
            <a:r>
              <a:rPr lang="da-DK" sz="2800"/>
              <a:t> provide is </a:t>
            </a:r>
            <a:r>
              <a:rPr lang="da-DK" sz="2800" err="1"/>
              <a:t>actually</a:t>
            </a:r>
            <a:r>
              <a:rPr lang="da-DK" sz="2800"/>
              <a:t> </a:t>
            </a:r>
            <a:r>
              <a:rPr lang="da-DK" sz="2800" err="1"/>
              <a:t>used</a:t>
            </a:r>
            <a:r>
              <a:rPr lang="da-DK" sz="2800"/>
              <a:t> to </a:t>
            </a:r>
            <a:r>
              <a:rPr lang="da-DK" sz="2800" err="1"/>
              <a:t>produce</a:t>
            </a:r>
            <a:r>
              <a:rPr lang="da-DK" sz="2800"/>
              <a:t> </a:t>
            </a:r>
            <a:r>
              <a:rPr lang="da-DK" sz="2800" err="1"/>
              <a:t>scientific</a:t>
            </a:r>
            <a:r>
              <a:rPr lang="da-DK" sz="2800"/>
              <a:t> </a:t>
            </a:r>
            <a:r>
              <a:rPr lang="da-DK" sz="2800" err="1"/>
              <a:t>results</a:t>
            </a:r>
            <a:endParaRPr lang="da-DK" sz="2800"/>
          </a:p>
          <a:p>
            <a:pPr marL="457200" indent="-457200">
              <a:buChar char="•"/>
            </a:pPr>
            <a:r>
              <a:rPr lang="da-DK" sz="2800"/>
              <a:t>The Mass Experiment </a:t>
            </a:r>
            <a:r>
              <a:rPr lang="da-DK" sz="2800" err="1"/>
              <a:t>will</a:t>
            </a:r>
            <a:r>
              <a:rPr lang="da-DK" sz="2800"/>
              <a:t> </a:t>
            </a:r>
            <a:r>
              <a:rPr lang="da-DK" sz="2800" err="1"/>
              <a:t>enhance</a:t>
            </a:r>
            <a:r>
              <a:rPr lang="da-DK" sz="2800"/>
              <a:t> the pupils' </a:t>
            </a:r>
            <a:r>
              <a:rPr lang="da-DK" sz="2800" err="1"/>
              <a:t>scientific</a:t>
            </a:r>
            <a:r>
              <a:rPr lang="da-DK" sz="2800"/>
              <a:t> </a:t>
            </a:r>
            <a:r>
              <a:rPr lang="da-DK" sz="2800" err="1"/>
              <a:t>literacy</a:t>
            </a:r>
            <a:r>
              <a:rPr lang="da-DK" sz="2800"/>
              <a:t> and </a:t>
            </a:r>
            <a:r>
              <a:rPr lang="da-DK" sz="2800" err="1"/>
              <a:t>their</a:t>
            </a:r>
            <a:r>
              <a:rPr lang="da-DK" sz="2800"/>
              <a:t> science </a:t>
            </a:r>
            <a:r>
              <a:rPr lang="da-DK" sz="2800" err="1"/>
              <a:t>capital</a:t>
            </a:r>
            <a:r>
              <a:rPr lang="da-DK" sz="2800"/>
              <a:t> (</a:t>
            </a:r>
            <a:r>
              <a:rPr lang="da-DK" sz="2800" err="1"/>
              <a:t>their</a:t>
            </a:r>
            <a:r>
              <a:rPr lang="da-DK" sz="2800"/>
              <a:t> </a:t>
            </a:r>
            <a:r>
              <a:rPr lang="da-DK" sz="2800" err="1"/>
              <a:t>knowledge</a:t>
            </a:r>
            <a:r>
              <a:rPr lang="da-DK" sz="2800"/>
              <a:t>, attitudes, participation, </a:t>
            </a:r>
            <a:r>
              <a:rPr lang="da-DK" sz="2800" err="1"/>
              <a:t>experiences</a:t>
            </a:r>
            <a:r>
              <a:rPr lang="da-DK" sz="2800"/>
              <a:t>), </a:t>
            </a:r>
            <a:r>
              <a:rPr lang="da-DK" sz="2800" err="1"/>
              <a:t>empowering</a:t>
            </a:r>
            <a:r>
              <a:rPr lang="da-DK" sz="2800"/>
              <a:t> </a:t>
            </a:r>
            <a:r>
              <a:rPr lang="da-DK" sz="2800" err="1"/>
              <a:t>them</a:t>
            </a:r>
            <a:r>
              <a:rPr lang="da-DK" sz="2800"/>
              <a:t> to </a:t>
            </a:r>
            <a:r>
              <a:rPr lang="da-DK" sz="2800" err="1"/>
              <a:t>engage</a:t>
            </a:r>
            <a:r>
              <a:rPr lang="da-DK" sz="2800"/>
              <a:t> with science and </a:t>
            </a:r>
            <a:r>
              <a:rPr lang="da-DK" sz="2800" err="1"/>
              <a:t>scientific</a:t>
            </a:r>
            <a:r>
              <a:rPr lang="da-DK" sz="2800"/>
              <a:t> issues in the future</a:t>
            </a:r>
          </a:p>
        </p:txBody>
      </p:sp>
      <p:sp>
        <p:nvSpPr>
          <p:cNvPr id="3" name="Pladsholder til tekst 2">
            <a:extLst>
              <a:ext uri="{FF2B5EF4-FFF2-40B4-BE49-F238E27FC236}">
                <a16:creationId xmlns:a16="http://schemas.microsoft.com/office/drawing/2014/main" id="{18AA8B61-A20F-ED82-5B56-227D41A17A11}"/>
              </a:ext>
            </a:extLst>
          </p:cNvPr>
          <p:cNvSpPr>
            <a:spLocks noGrp="1"/>
          </p:cNvSpPr>
          <p:nvPr>
            <p:ph type="body" sz="quarter" idx="11"/>
          </p:nvPr>
        </p:nvSpPr>
        <p:spPr/>
        <p:txBody>
          <a:bodyPr lIns="91440" tIns="45720" rIns="91440" bIns="45720" anchor="t"/>
          <a:lstStyle/>
          <a:p>
            <a:r>
              <a:rPr lang="da-DK" err="1"/>
              <a:t>Educational</a:t>
            </a:r>
            <a:r>
              <a:rPr lang="da-DK"/>
              <a:t> </a:t>
            </a:r>
            <a:r>
              <a:rPr lang="da-DK" err="1"/>
              <a:t>impact</a:t>
            </a:r>
            <a:r>
              <a:rPr lang="da-DK"/>
              <a:t>: Motivation and </a:t>
            </a:r>
            <a:r>
              <a:rPr lang="da-DK" err="1"/>
              <a:t>empowerment</a:t>
            </a:r>
          </a:p>
        </p:txBody>
      </p:sp>
      <p:sp>
        <p:nvSpPr>
          <p:cNvPr id="2" name="Pladsholder til tekst 1">
            <a:extLst>
              <a:ext uri="{FF2B5EF4-FFF2-40B4-BE49-F238E27FC236}">
                <a16:creationId xmlns:a16="http://schemas.microsoft.com/office/drawing/2014/main" id="{1F697BEC-8FCE-B390-9774-6C4A983CBF5B}"/>
              </a:ext>
            </a:extLst>
          </p:cNvPr>
          <p:cNvSpPr>
            <a:spLocks noGrp="1"/>
          </p:cNvSpPr>
          <p:nvPr>
            <p:ph type="body" sz="quarter" idx="10"/>
          </p:nvPr>
        </p:nvSpPr>
        <p:spPr/>
        <p:txBody>
          <a:bodyPr lIns="91440" tIns="45720" rIns="91440" bIns="45720" anchor="t"/>
          <a:lstStyle/>
          <a:p>
            <a:r>
              <a:rPr lang="da-DK"/>
              <a:t>The Mass Experiment in Danish Schools</a:t>
            </a:r>
          </a:p>
        </p:txBody>
      </p:sp>
      <p:pic>
        <p:nvPicPr>
          <p:cNvPr id="6" name="Billede 5" descr="Et billede, der indeholder Font/skrifttype, Grafik, logo, tekst&#10;&#10;Beskrivelsen er genereret automatisk">
            <a:extLst>
              <a:ext uri="{FF2B5EF4-FFF2-40B4-BE49-F238E27FC236}">
                <a16:creationId xmlns:a16="http://schemas.microsoft.com/office/drawing/2014/main" id="{81D0F9DC-D61A-7655-44E4-EC1A10303172}"/>
              </a:ext>
            </a:extLst>
          </p:cNvPr>
          <p:cNvPicPr>
            <a:picLocks noChangeAspect="1"/>
          </p:cNvPicPr>
          <p:nvPr/>
        </p:nvPicPr>
        <p:blipFill>
          <a:blip r:embed="rId2"/>
          <a:stretch>
            <a:fillRect/>
          </a:stretch>
        </p:blipFill>
        <p:spPr>
          <a:xfrm>
            <a:off x="10048240" y="330200"/>
            <a:ext cx="1960880" cy="670560"/>
          </a:xfrm>
          <a:prstGeom prst="rect">
            <a:avLst/>
          </a:prstGeom>
        </p:spPr>
      </p:pic>
    </p:spTree>
    <p:extLst>
      <p:ext uri="{BB962C8B-B14F-4D97-AF65-F5344CB8AC3E}">
        <p14:creationId xmlns:p14="http://schemas.microsoft.com/office/powerpoint/2010/main" val="3170157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07B6397-F6BC-CAC5-97FD-0F2151E71CF0}"/>
              </a:ext>
            </a:extLst>
          </p:cNvPr>
          <p:cNvSpPr>
            <a:spLocks noGrp="1"/>
          </p:cNvSpPr>
          <p:nvPr>
            <p:ph type="body" sz="quarter" idx="12"/>
          </p:nvPr>
        </p:nvSpPr>
        <p:spPr/>
        <p:txBody>
          <a:bodyPr lIns="91440" tIns="45720" rIns="91440" bIns="45720" anchor="t"/>
          <a:lstStyle/>
          <a:p>
            <a:r>
              <a:rPr lang="da-DK" sz="2800" b="1" err="1"/>
              <a:t>Enhanced</a:t>
            </a:r>
            <a:r>
              <a:rPr lang="da-DK" sz="2800" b="1"/>
              <a:t> learning</a:t>
            </a:r>
            <a:r>
              <a:rPr lang="da-DK" sz="2800" b="1">
                <a:ea typeface="+mn-lt"/>
                <a:cs typeface="+mn-lt"/>
              </a:rPr>
              <a:t> and </a:t>
            </a:r>
            <a:r>
              <a:rPr lang="da-DK" sz="2800" b="1" err="1">
                <a:ea typeface="+mn-lt"/>
                <a:cs typeface="+mn-lt"/>
              </a:rPr>
              <a:t>understanding</a:t>
            </a:r>
            <a:r>
              <a:rPr lang="da-DK" sz="2800" b="1">
                <a:ea typeface="+mn-lt"/>
                <a:cs typeface="+mn-lt"/>
              </a:rPr>
              <a:t> of science</a:t>
            </a:r>
            <a:endParaRPr lang="da-DK" sz="2800" b="1"/>
          </a:p>
          <a:p>
            <a:pPr marL="457200" indent="-457200">
              <a:buChar char="•"/>
            </a:pPr>
            <a:r>
              <a:rPr lang="da-DK" sz="2800"/>
              <a:t>Citizen science </a:t>
            </a:r>
            <a:r>
              <a:rPr lang="da-DK" sz="2800" err="1"/>
              <a:t>engages</a:t>
            </a:r>
            <a:r>
              <a:rPr lang="da-DK" sz="2800"/>
              <a:t> students in real-</a:t>
            </a:r>
            <a:r>
              <a:rPr lang="da-DK" sz="2800" err="1"/>
              <a:t>world</a:t>
            </a:r>
            <a:r>
              <a:rPr lang="da-DK" sz="2800"/>
              <a:t> </a:t>
            </a:r>
            <a:r>
              <a:rPr lang="da-DK" sz="2800" err="1"/>
              <a:t>scientific</a:t>
            </a:r>
            <a:r>
              <a:rPr lang="da-DK" sz="2800"/>
              <a:t> research with </a:t>
            </a:r>
            <a:r>
              <a:rPr lang="da-DK" sz="2800" err="1"/>
              <a:t>hands-on</a:t>
            </a:r>
            <a:r>
              <a:rPr lang="da-DK" sz="2800"/>
              <a:t> learning, </a:t>
            </a:r>
            <a:r>
              <a:rPr lang="da-DK" sz="2800" err="1"/>
              <a:t>critical</a:t>
            </a:r>
            <a:r>
              <a:rPr lang="da-DK" sz="2800"/>
              <a:t> </a:t>
            </a:r>
            <a:r>
              <a:rPr lang="da-DK" sz="2800" err="1"/>
              <a:t>thinking</a:t>
            </a:r>
            <a:r>
              <a:rPr lang="da-DK" sz="2800"/>
              <a:t>, and problem-</a:t>
            </a:r>
            <a:r>
              <a:rPr lang="da-DK" sz="2800" err="1"/>
              <a:t>solving</a:t>
            </a:r>
          </a:p>
          <a:p>
            <a:r>
              <a:rPr lang="da-DK" sz="2800" b="1"/>
              <a:t>Community engagement and </a:t>
            </a:r>
            <a:r>
              <a:rPr lang="da-DK" sz="2800" b="1" err="1">
                <a:ea typeface="+mn-lt"/>
                <a:cs typeface="+mn-lt"/>
              </a:rPr>
              <a:t>civic</a:t>
            </a:r>
            <a:r>
              <a:rPr lang="da-DK" sz="2800" b="1">
                <a:ea typeface="+mn-lt"/>
                <a:cs typeface="+mn-lt"/>
              </a:rPr>
              <a:t> </a:t>
            </a:r>
            <a:r>
              <a:rPr lang="da-DK" sz="2800" b="1" err="1">
                <a:ea typeface="+mn-lt"/>
                <a:cs typeface="+mn-lt"/>
              </a:rPr>
              <a:t>responsibility</a:t>
            </a:r>
            <a:endParaRPr lang="da-DK" sz="2800" b="1">
              <a:ea typeface="+mn-lt"/>
              <a:cs typeface="+mn-lt"/>
            </a:endParaRPr>
          </a:p>
          <a:p>
            <a:pPr marL="457200" indent="-457200">
              <a:buChar char="•"/>
            </a:pPr>
            <a:r>
              <a:rPr lang="da-DK" sz="2800"/>
              <a:t>Schools' participation in </a:t>
            </a:r>
            <a:r>
              <a:rPr lang="da-DK" sz="2800" err="1"/>
              <a:t>citizen</a:t>
            </a:r>
            <a:r>
              <a:rPr lang="da-DK" sz="2800"/>
              <a:t> science </a:t>
            </a:r>
            <a:r>
              <a:rPr lang="da-DK" sz="2800" err="1"/>
              <a:t>projects</a:t>
            </a:r>
            <a:r>
              <a:rPr lang="da-DK" sz="2800"/>
              <a:t> </a:t>
            </a:r>
            <a:r>
              <a:rPr lang="da-DK" sz="2800" err="1"/>
              <a:t>connects</a:t>
            </a:r>
            <a:r>
              <a:rPr lang="da-DK" sz="2800"/>
              <a:t> students with </a:t>
            </a:r>
            <a:r>
              <a:rPr lang="da-DK" sz="2800" err="1"/>
              <a:t>their</a:t>
            </a:r>
            <a:r>
              <a:rPr lang="da-DK" sz="2800"/>
              <a:t> </a:t>
            </a:r>
            <a:r>
              <a:rPr lang="da-DK" sz="2800" err="1"/>
              <a:t>local</a:t>
            </a:r>
            <a:r>
              <a:rPr lang="da-DK" sz="2800"/>
              <a:t> </a:t>
            </a:r>
            <a:r>
              <a:rPr lang="da-DK" sz="2800" err="1"/>
              <a:t>communities</a:t>
            </a:r>
            <a:r>
              <a:rPr lang="da-DK" sz="2800"/>
              <a:t> and the </a:t>
            </a:r>
            <a:r>
              <a:rPr lang="da-DK" sz="2800" err="1"/>
              <a:t>broader</a:t>
            </a:r>
            <a:r>
              <a:rPr lang="da-DK" sz="2800"/>
              <a:t> </a:t>
            </a:r>
            <a:r>
              <a:rPr lang="da-DK" sz="2800" err="1"/>
              <a:t>scientific</a:t>
            </a:r>
            <a:r>
              <a:rPr lang="da-DK" sz="2800"/>
              <a:t> community</a:t>
            </a:r>
          </a:p>
          <a:p>
            <a:pPr marL="457200" indent="-457200">
              <a:buChar char="•"/>
            </a:pPr>
            <a:endParaRPr lang="da-DK" sz="2800"/>
          </a:p>
        </p:txBody>
      </p:sp>
      <p:sp>
        <p:nvSpPr>
          <p:cNvPr id="3" name="Pladsholder til tekst 2">
            <a:extLst>
              <a:ext uri="{FF2B5EF4-FFF2-40B4-BE49-F238E27FC236}">
                <a16:creationId xmlns:a16="http://schemas.microsoft.com/office/drawing/2014/main" id="{2DA57B85-E8C6-26C3-041A-D64746606EC8}"/>
              </a:ext>
            </a:extLst>
          </p:cNvPr>
          <p:cNvSpPr>
            <a:spLocks noGrp="1"/>
          </p:cNvSpPr>
          <p:nvPr>
            <p:ph type="body" sz="quarter" idx="11"/>
          </p:nvPr>
        </p:nvSpPr>
        <p:spPr/>
        <p:txBody>
          <a:bodyPr lIns="91440" tIns="45720" rIns="91440" bIns="45720" anchor="t"/>
          <a:lstStyle/>
          <a:p>
            <a:r>
              <a:rPr lang="da-DK"/>
              <a:t>The </a:t>
            </a:r>
            <a:r>
              <a:rPr lang="da-DK" err="1"/>
              <a:t>value</a:t>
            </a:r>
            <a:r>
              <a:rPr lang="da-DK"/>
              <a:t> of </a:t>
            </a:r>
            <a:r>
              <a:rPr lang="da-DK" err="1"/>
              <a:t>citizen</a:t>
            </a:r>
            <a:r>
              <a:rPr lang="da-DK"/>
              <a:t> science for schools</a:t>
            </a:r>
          </a:p>
        </p:txBody>
      </p:sp>
      <p:sp>
        <p:nvSpPr>
          <p:cNvPr id="4" name="Pladsholder til tekst 3">
            <a:extLst>
              <a:ext uri="{FF2B5EF4-FFF2-40B4-BE49-F238E27FC236}">
                <a16:creationId xmlns:a16="http://schemas.microsoft.com/office/drawing/2014/main" id="{811B4C74-B7FF-792F-4814-5540B9D29ACE}"/>
              </a:ext>
            </a:extLst>
          </p:cNvPr>
          <p:cNvSpPr>
            <a:spLocks noGrp="1"/>
          </p:cNvSpPr>
          <p:nvPr>
            <p:ph type="body" sz="quarter" idx="10"/>
          </p:nvPr>
        </p:nvSpPr>
        <p:spPr/>
        <p:txBody>
          <a:bodyPr lIns="91440" tIns="45720" rIns="91440" bIns="45720" anchor="t"/>
          <a:lstStyle/>
          <a:p>
            <a:r>
              <a:rPr lang="da-DK" err="1"/>
              <a:t>Collaborating</a:t>
            </a:r>
            <a:r>
              <a:rPr lang="da-DK"/>
              <a:t> with schools for </a:t>
            </a:r>
            <a:r>
              <a:rPr lang="da-DK" err="1"/>
              <a:t>effective</a:t>
            </a:r>
            <a:r>
              <a:rPr lang="da-DK"/>
              <a:t> </a:t>
            </a:r>
            <a:r>
              <a:rPr lang="da-DK" err="1"/>
              <a:t>citizen</a:t>
            </a:r>
            <a:r>
              <a:rPr lang="da-DK"/>
              <a:t> science engagement</a:t>
            </a:r>
          </a:p>
        </p:txBody>
      </p:sp>
    </p:spTree>
    <p:extLst>
      <p:ext uri="{BB962C8B-B14F-4D97-AF65-F5344CB8AC3E}">
        <p14:creationId xmlns:p14="http://schemas.microsoft.com/office/powerpoint/2010/main" val="2844219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07B6397-F6BC-CAC5-97FD-0F2151E71CF0}"/>
              </a:ext>
            </a:extLst>
          </p:cNvPr>
          <p:cNvSpPr>
            <a:spLocks noGrp="1"/>
          </p:cNvSpPr>
          <p:nvPr>
            <p:ph type="body" sz="quarter" idx="12"/>
          </p:nvPr>
        </p:nvSpPr>
        <p:spPr/>
        <p:txBody>
          <a:bodyPr lIns="91440" tIns="45720" rIns="91440" bIns="45720" anchor="t"/>
          <a:lstStyle/>
          <a:p>
            <a:r>
              <a:rPr lang="da-DK" sz="2800" b="1"/>
              <a:t>Scientific </a:t>
            </a:r>
            <a:r>
              <a:rPr lang="da-DK" sz="2800" b="1" err="1"/>
              <a:t>literacy</a:t>
            </a:r>
            <a:r>
              <a:rPr lang="da-DK" sz="2800" b="1"/>
              <a:t>, </a:t>
            </a:r>
            <a:r>
              <a:rPr lang="da-DK" sz="2800" b="1" err="1">
                <a:ea typeface="+mn-lt"/>
                <a:cs typeface="+mn-lt"/>
              </a:rPr>
              <a:t>informed</a:t>
            </a:r>
            <a:r>
              <a:rPr lang="da-DK" sz="2800" b="1">
                <a:ea typeface="+mn-lt"/>
                <a:cs typeface="+mn-lt"/>
              </a:rPr>
              <a:t> decisions, and STEM </a:t>
            </a:r>
            <a:r>
              <a:rPr lang="da-DK" sz="2800" b="1" err="1">
                <a:ea typeface="+mn-lt"/>
                <a:cs typeface="+mn-lt"/>
              </a:rPr>
              <a:t>careers</a:t>
            </a:r>
            <a:endParaRPr lang="da-DK" sz="2800" b="1">
              <a:ea typeface="+mn-lt"/>
              <a:cs typeface="+mn-lt"/>
            </a:endParaRPr>
          </a:p>
          <a:p>
            <a:pPr marL="457200" indent="-457200">
              <a:buChar char="•"/>
            </a:pPr>
            <a:r>
              <a:rPr lang="da-DK" sz="2800">
                <a:ea typeface="+mn-lt"/>
                <a:cs typeface="+mn-lt"/>
              </a:rPr>
              <a:t>Citizen</a:t>
            </a:r>
            <a:r>
              <a:rPr lang="da-DK" sz="2800"/>
              <a:t> science </a:t>
            </a:r>
            <a:r>
              <a:rPr lang="da-DK" sz="2800" err="1"/>
              <a:t>empowers</a:t>
            </a:r>
            <a:r>
              <a:rPr lang="da-DK" sz="2800"/>
              <a:t> students to </a:t>
            </a:r>
            <a:r>
              <a:rPr lang="da-DK" sz="2800" err="1"/>
              <a:t>become</a:t>
            </a:r>
            <a:r>
              <a:rPr lang="da-DK" sz="2800"/>
              <a:t> </a:t>
            </a:r>
            <a:r>
              <a:rPr lang="da-DK" sz="2800" err="1"/>
              <a:t>scientifically</a:t>
            </a:r>
            <a:r>
              <a:rPr lang="da-DK" sz="2800"/>
              <a:t> </a:t>
            </a:r>
            <a:r>
              <a:rPr lang="da-DK" sz="2800" err="1"/>
              <a:t>literate</a:t>
            </a:r>
            <a:r>
              <a:rPr lang="da-DK" sz="2800"/>
              <a:t> </a:t>
            </a:r>
            <a:r>
              <a:rPr lang="da-DK" sz="2800" err="1"/>
              <a:t>citizens</a:t>
            </a:r>
            <a:r>
              <a:rPr lang="da-DK" sz="2800"/>
              <a:t> by </a:t>
            </a:r>
            <a:r>
              <a:rPr lang="da-DK" sz="2800" err="1"/>
              <a:t>developing</a:t>
            </a:r>
            <a:r>
              <a:rPr lang="da-DK" sz="2800"/>
              <a:t> </a:t>
            </a:r>
            <a:r>
              <a:rPr lang="da-DK" sz="2800" err="1"/>
              <a:t>skills</a:t>
            </a:r>
            <a:r>
              <a:rPr lang="da-DK" sz="2800"/>
              <a:t> to </a:t>
            </a:r>
            <a:r>
              <a:rPr lang="da-DK" sz="2800" err="1"/>
              <a:t>analyze</a:t>
            </a:r>
            <a:r>
              <a:rPr lang="da-DK" sz="2800"/>
              <a:t> data, </a:t>
            </a:r>
            <a:r>
              <a:rPr lang="da-DK" sz="2800" err="1"/>
              <a:t>make</a:t>
            </a:r>
            <a:r>
              <a:rPr lang="da-DK" sz="2800"/>
              <a:t> </a:t>
            </a:r>
            <a:r>
              <a:rPr lang="da-DK" sz="2800" err="1"/>
              <a:t>informed</a:t>
            </a:r>
            <a:r>
              <a:rPr lang="da-DK" sz="2800"/>
              <a:t> decisions, and </a:t>
            </a:r>
            <a:r>
              <a:rPr lang="da-DK" sz="2800" err="1"/>
              <a:t>contribute</a:t>
            </a:r>
            <a:r>
              <a:rPr lang="da-DK" sz="2800"/>
              <a:t> to </a:t>
            </a:r>
            <a:r>
              <a:rPr lang="da-DK" sz="2800" err="1"/>
              <a:t>scientific</a:t>
            </a:r>
            <a:r>
              <a:rPr lang="da-DK" sz="2800"/>
              <a:t> </a:t>
            </a:r>
            <a:r>
              <a:rPr lang="da-DK" sz="2800" err="1"/>
              <a:t>knowledge</a:t>
            </a:r>
            <a:endParaRPr lang="da-DK" sz="2800"/>
          </a:p>
          <a:p>
            <a:r>
              <a:rPr lang="da-DK" sz="2800" b="1" err="1"/>
              <a:t>Environmental</a:t>
            </a:r>
            <a:r>
              <a:rPr lang="da-DK" sz="2800" b="1"/>
              <a:t> </a:t>
            </a:r>
            <a:r>
              <a:rPr lang="da-DK" sz="2800" b="1" err="1"/>
              <a:t>awareness</a:t>
            </a:r>
            <a:r>
              <a:rPr lang="da-DK" sz="2800" b="1"/>
              <a:t> </a:t>
            </a:r>
            <a:r>
              <a:rPr lang="da-DK" sz="2800" b="1">
                <a:ea typeface="+mn-lt"/>
                <a:cs typeface="+mn-lt"/>
              </a:rPr>
              <a:t>and </a:t>
            </a:r>
            <a:r>
              <a:rPr lang="da-DK" sz="2800" b="1" err="1">
                <a:ea typeface="+mn-lt"/>
                <a:cs typeface="+mn-lt"/>
              </a:rPr>
              <a:t>sustainable</a:t>
            </a:r>
            <a:r>
              <a:rPr lang="da-DK" sz="2800" b="1">
                <a:ea typeface="+mn-lt"/>
                <a:cs typeface="+mn-lt"/>
              </a:rPr>
              <a:t> practices</a:t>
            </a:r>
          </a:p>
          <a:p>
            <a:pPr marL="342900" indent="-342900">
              <a:buChar char="•"/>
            </a:pPr>
            <a:r>
              <a:rPr lang="da-DK" sz="2800">
                <a:ea typeface="+mn-lt"/>
                <a:cs typeface="+mn-lt"/>
              </a:rPr>
              <a:t>Through</a:t>
            </a:r>
            <a:r>
              <a:rPr lang="da-DK" sz="2800"/>
              <a:t> </a:t>
            </a:r>
            <a:r>
              <a:rPr lang="da-DK" sz="2800" err="1"/>
              <a:t>citizen</a:t>
            </a:r>
            <a:r>
              <a:rPr lang="da-DK" sz="2800"/>
              <a:t> science, students </a:t>
            </a:r>
            <a:r>
              <a:rPr lang="da-DK" sz="2800" err="1"/>
              <a:t>may</a:t>
            </a:r>
            <a:r>
              <a:rPr lang="da-DK" sz="2800"/>
              <a:t> </a:t>
            </a:r>
            <a:r>
              <a:rPr lang="da-DK" sz="2800" err="1"/>
              <a:t>gain</a:t>
            </a:r>
            <a:r>
              <a:rPr lang="da-DK" sz="2800"/>
              <a:t> a </a:t>
            </a:r>
            <a:r>
              <a:rPr lang="da-DK" sz="2800" err="1"/>
              <a:t>heightened</a:t>
            </a:r>
            <a:r>
              <a:rPr lang="da-DK" sz="2800"/>
              <a:t> </a:t>
            </a:r>
            <a:r>
              <a:rPr lang="da-DK" sz="2800" err="1"/>
              <a:t>awareness</a:t>
            </a:r>
            <a:r>
              <a:rPr lang="da-DK" sz="2800"/>
              <a:t> of </a:t>
            </a:r>
            <a:r>
              <a:rPr lang="da-DK" sz="2800" err="1"/>
              <a:t>environmental</a:t>
            </a:r>
            <a:r>
              <a:rPr lang="da-DK" sz="2800"/>
              <a:t> issues, </a:t>
            </a:r>
            <a:r>
              <a:rPr lang="da-DK" sz="2800" err="1"/>
              <a:t>conservation</a:t>
            </a:r>
            <a:r>
              <a:rPr lang="da-DK" sz="2800"/>
              <a:t> </a:t>
            </a:r>
            <a:r>
              <a:rPr lang="da-DK" sz="2800" err="1"/>
              <a:t>efforts</a:t>
            </a:r>
            <a:r>
              <a:rPr lang="da-DK" sz="2800"/>
              <a:t>, and </a:t>
            </a:r>
            <a:r>
              <a:rPr lang="da-DK" sz="2800" err="1"/>
              <a:t>eco-friendly</a:t>
            </a:r>
            <a:r>
              <a:rPr lang="da-DK" sz="2800"/>
              <a:t> </a:t>
            </a:r>
            <a:r>
              <a:rPr lang="da-DK" sz="2800" err="1"/>
              <a:t>behavior</a:t>
            </a:r>
          </a:p>
          <a:p>
            <a:endParaRPr lang="da-DK" sz="2800"/>
          </a:p>
          <a:p>
            <a:pPr marL="457200" indent="-457200">
              <a:buChar char="•"/>
            </a:pPr>
            <a:endParaRPr lang="da-DK" sz="2800"/>
          </a:p>
        </p:txBody>
      </p:sp>
      <p:sp>
        <p:nvSpPr>
          <p:cNvPr id="3" name="Pladsholder til tekst 2">
            <a:extLst>
              <a:ext uri="{FF2B5EF4-FFF2-40B4-BE49-F238E27FC236}">
                <a16:creationId xmlns:a16="http://schemas.microsoft.com/office/drawing/2014/main" id="{2DA57B85-E8C6-26C3-041A-D64746606EC8}"/>
              </a:ext>
            </a:extLst>
          </p:cNvPr>
          <p:cNvSpPr>
            <a:spLocks noGrp="1"/>
          </p:cNvSpPr>
          <p:nvPr>
            <p:ph type="body" sz="quarter" idx="11"/>
          </p:nvPr>
        </p:nvSpPr>
        <p:spPr/>
        <p:txBody>
          <a:bodyPr lIns="91440" tIns="45720" rIns="91440" bIns="45720" anchor="t"/>
          <a:lstStyle/>
          <a:p>
            <a:r>
              <a:rPr lang="da-DK"/>
              <a:t>The </a:t>
            </a:r>
            <a:r>
              <a:rPr lang="da-DK" err="1"/>
              <a:t>value</a:t>
            </a:r>
            <a:r>
              <a:rPr lang="da-DK"/>
              <a:t> of </a:t>
            </a:r>
            <a:r>
              <a:rPr lang="da-DK" err="1"/>
              <a:t>citizen</a:t>
            </a:r>
            <a:r>
              <a:rPr lang="da-DK"/>
              <a:t> science for schools</a:t>
            </a:r>
          </a:p>
        </p:txBody>
      </p:sp>
      <p:sp>
        <p:nvSpPr>
          <p:cNvPr id="4" name="Pladsholder til tekst 3">
            <a:extLst>
              <a:ext uri="{FF2B5EF4-FFF2-40B4-BE49-F238E27FC236}">
                <a16:creationId xmlns:a16="http://schemas.microsoft.com/office/drawing/2014/main" id="{811B4C74-B7FF-792F-4814-5540B9D29ACE}"/>
              </a:ext>
            </a:extLst>
          </p:cNvPr>
          <p:cNvSpPr>
            <a:spLocks noGrp="1"/>
          </p:cNvSpPr>
          <p:nvPr>
            <p:ph type="body" sz="quarter" idx="10"/>
          </p:nvPr>
        </p:nvSpPr>
        <p:spPr/>
        <p:txBody>
          <a:bodyPr lIns="91440" tIns="45720" rIns="91440" bIns="45720" anchor="t"/>
          <a:lstStyle/>
          <a:p>
            <a:r>
              <a:rPr lang="da-DK" err="1"/>
              <a:t>Collaborating</a:t>
            </a:r>
            <a:r>
              <a:rPr lang="da-DK"/>
              <a:t> with schools for </a:t>
            </a:r>
            <a:r>
              <a:rPr lang="da-DK" err="1"/>
              <a:t>effective</a:t>
            </a:r>
            <a:r>
              <a:rPr lang="da-DK"/>
              <a:t> </a:t>
            </a:r>
            <a:r>
              <a:rPr lang="da-DK" err="1"/>
              <a:t>citizen</a:t>
            </a:r>
            <a:r>
              <a:rPr lang="da-DK"/>
              <a:t> science engagement</a:t>
            </a:r>
          </a:p>
        </p:txBody>
      </p:sp>
    </p:spTree>
    <p:extLst>
      <p:ext uri="{BB962C8B-B14F-4D97-AF65-F5344CB8AC3E}">
        <p14:creationId xmlns:p14="http://schemas.microsoft.com/office/powerpoint/2010/main" val="3847316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pic>
        <p:nvPicPr>
          <p:cNvPr id="11" name="Billede 10" descr="Et billede, der indeholder udendørs, tøj, træ, person&#10;&#10;Beskrivelsen er genereret automatisk">
            <a:extLst>
              <a:ext uri="{FF2B5EF4-FFF2-40B4-BE49-F238E27FC236}">
                <a16:creationId xmlns:a16="http://schemas.microsoft.com/office/drawing/2014/main" id="{88E3A77F-B4AE-5909-2711-8BEB83F20A49}"/>
              </a:ext>
            </a:extLst>
          </p:cNvPr>
          <p:cNvPicPr>
            <a:picLocks noChangeAspect="1"/>
          </p:cNvPicPr>
          <p:nvPr/>
        </p:nvPicPr>
        <p:blipFill>
          <a:blip r:embed="rId2"/>
          <a:stretch>
            <a:fillRect/>
          </a:stretch>
        </p:blipFill>
        <p:spPr>
          <a:xfrm>
            <a:off x="10641160" y="1539"/>
            <a:ext cx="1554590" cy="2344496"/>
          </a:xfrm>
          <a:prstGeom prst="rect">
            <a:avLst/>
          </a:prstGeom>
        </p:spPr>
      </p:pic>
      <p:sp>
        <p:nvSpPr>
          <p:cNvPr id="6" name="Pladsholder til tekst 5">
            <a:extLst>
              <a:ext uri="{FF2B5EF4-FFF2-40B4-BE49-F238E27FC236}">
                <a16:creationId xmlns:a16="http://schemas.microsoft.com/office/drawing/2014/main" id="{2ED801B7-9447-7687-7CB5-FE99D4205C17}"/>
              </a:ext>
            </a:extLst>
          </p:cNvPr>
          <p:cNvSpPr>
            <a:spLocks noGrp="1"/>
          </p:cNvSpPr>
          <p:nvPr>
            <p:ph type="body" sz="quarter" idx="10"/>
          </p:nvPr>
        </p:nvSpPr>
        <p:spPr/>
        <p:txBody>
          <a:bodyPr/>
          <a:lstStyle/>
          <a:p>
            <a:endParaRPr lang="da-DK"/>
          </a:p>
        </p:txBody>
      </p:sp>
      <p:pic>
        <p:nvPicPr>
          <p:cNvPr id="7" name="Billede 6" descr="Et billede, der indeholder tekst, skærmbillede, kort, software&#10;&#10;Beskrivelsen er genereret automatisk">
            <a:extLst>
              <a:ext uri="{FF2B5EF4-FFF2-40B4-BE49-F238E27FC236}">
                <a16:creationId xmlns:a16="http://schemas.microsoft.com/office/drawing/2014/main" id="{177F7AD6-3565-50B3-85D6-53CA2E0113CB}"/>
              </a:ext>
            </a:extLst>
          </p:cNvPr>
          <p:cNvPicPr>
            <a:picLocks noChangeAspect="1"/>
          </p:cNvPicPr>
          <p:nvPr/>
        </p:nvPicPr>
        <p:blipFill>
          <a:blip r:embed="rId3"/>
          <a:stretch>
            <a:fillRect/>
          </a:stretch>
        </p:blipFill>
        <p:spPr>
          <a:xfrm>
            <a:off x="-1539" y="-27244"/>
            <a:ext cx="9170168" cy="6874003"/>
          </a:xfrm>
          <a:prstGeom prst="rect">
            <a:avLst/>
          </a:prstGeom>
        </p:spPr>
      </p:pic>
      <p:pic>
        <p:nvPicPr>
          <p:cNvPr id="8" name="Billede 7" descr="Click to enlarge image Forest Ecology Class iNaturalist.JPG">
            <a:extLst>
              <a:ext uri="{FF2B5EF4-FFF2-40B4-BE49-F238E27FC236}">
                <a16:creationId xmlns:a16="http://schemas.microsoft.com/office/drawing/2014/main" id="{56BF3E42-CC18-38B7-DFA8-268A439E59A0}"/>
              </a:ext>
            </a:extLst>
          </p:cNvPr>
          <p:cNvPicPr>
            <a:picLocks noChangeAspect="1"/>
          </p:cNvPicPr>
          <p:nvPr/>
        </p:nvPicPr>
        <p:blipFill>
          <a:blip r:embed="rId4"/>
          <a:stretch>
            <a:fillRect/>
          </a:stretch>
        </p:blipFill>
        <p:spPr>
          <a:xfrm>
            <a:off x="6091237" y="3424237"/>
            <a:ext cx="9525" cy="9525"/>
          </a:xfrm>
          <a:prstGeom prst="rect">
            <a:avLst/>
          </a:prstGeom>
        </p:spPr>
      </p:pic>
      <p:pic>
        <p:nvPicPr>
          <p:cNvPr id="9" name="Billede 8">
            <a:extLst>
              <a:ext uri="{FF2B5EF4-FFF2-40B4-BE49-F238E27FC236}">
                <a16:creationId xmlns:a16="http://schemas.microsoft.com/office/drawing/2014/main" id="{6891625D-70B1-DC3C-59C1-15E2869894E7}"/>
              </a:ext>
            </a:extLst>
          </p:cNvPr>
          <p:cNvPicPr>
            <a:picLocks noChangeAspect="1"/>
          </p:cNvPicPr>
          <p:nvPr/>
        </p:nvPicPr>
        <p:blipFill>
          <a:blip r:embed="rId5"/>
          <a:stretch>
            <a:fillRect/>
          </a:stretch>
        </p:blipFill>
        <p:spPr>
          <a:xfrm flipH="1" flipV="1">
            <a:off x="6560752" y="3162540"/>
            <a:ext cx="129020" cy="59747"/>
          </a:xfrm>
          <a:prstGeom prst="rect">
            <a:avLst/>
          </a:prstGeom>
        </p:spPr>
      </p:pic>
      <p:pic>
        <p:nvPicPr>
          <p:cNvPr id="12" name="Billede 11" descr="Et billede, der indeholder tøj, person, udendørs, fodtøj&#10;&#10;Beskrivelsen er genereret automatisk">
            <a:extLst>
              <a:ext uri="{FF2B5EF4-FFF2-40B4-BE49-F238E27FC236}">
                <a16:creationId xmlns:a16="http://schemas.microsoft.com/office/drawing/2014/main" id="{770E6717-5C51-FEB0-B1DC-DC6411DA7827}"/>
              </a:ext>
            </a:extLst>
          </p:cNvPr>
          <p:cNvPicPr>
            <a:picLocks noChangeAspect="1"/>
          </p:cNvPicPr>
          <p:nvPr/>
        </p:nvPicPr>
        <p:blipFill>
          <a:blip r:embed="rId6"/>
          <a:stretch>
            <a:fillRect/>
          </a:stretch>
        </p:blipFill>
        <p:spPr>
          <a:xfrm>
            <a:off x="9165551" y="2345550"/>
            <a:ext cx="1550170" cy="2351628"/>
          </a:xfrm>
          <a:prstGeom prst="rect">
            <a:avLst/>
          </a:prstGeom>
        </p:spPr>
      </p:pic>
      <p:pic>
        <p:nvPicPr>
          <p:cNvPr id="15" name="Billede 14" descr="Et billede, der indeholder tøj, person, indendørs, Ansigt&#10;&#10;Beskrivelsen er genereret automatisk">
            <a:extLst>
              <a:ext uri="{FF2B5EF4-FFF2-40B4-BE49-F238E27FC236}">
                <a16:creationId xmlns:a16="http://schemas.microsoft.com/office/drawing/2014/main" id="{FCB3B136-A47F-F502-1EE9-29F6CCB39D57}"/>
              </a:ext>
            </a:extLst>
          </p:cNvPr>
          <p:cNvPicPr>
            <a:picLocks noChangeAspect="1"/>
          </p:cNvPicPr>
          <p:nvPr/>
        </p:nvPicPr>
        <p:blipFill>
          <a:blip r:embed="rId7"/>
          <a:stretch>
            <a:fillRect/>
          </a:stretch>
        </p:blipFill>
        <p:spPr>
          <a:xfrm>
            <a:off x="10685923" y="4665901"/>
            <a:ext cx="1542031" cy="2375286"/>
          </a:xfrm>
          <a:prstGeom prst="rect">
            <a:avLst/>
          </a:prstGeom>
        </p:spPr>
      </p:pic>
      <p:pic>
        <p:nvPicPr>
          <p:cNvPr id="16" name="Billede 15" descr="Et billede, der indeholder person, tøj, træ, udendørs&#10;&#10;Beskrivelsen er genereret automatisk">
            <a:extLst>
              <a:ext uri="{FF2B5EF4-FFF2-40B4-BE49-F238E27FC236}">
                <a16:creationId xmlns:a16="http://schemas.microsoft.com/office/drawing/2014/main" id="{8993A878-333D-F2DF-A286-29C77D738CED}"/>
              </a:ext>
            </a:extLst>
          </p:cNvPr>
          <p:cNvPicPr>
            <a:picLocks noChangeAspect="1"/>
          </p:cNvPicPr>
          <p:nvPr/>
        </p:nvPicPr>
        <p:blipFill>
          <a:blip r:embed="rId8"/>
          <a:stretch>
            <a:fillRect/>
          </a:stretch>
        </p:blipFill>
        <p:spPr>
          <a:xfrm>
            <a:off x="9165551" y="4666313"/>
            <a:ext cx="1527082" cy="2266707"/>
          </a:xfrm>
          <a:prstGeom prst="rect">
            <a:avLst/>
          </a:prstGeom>
        </p:spPr>
      </p:pic>
      <p:pic>
        <p:nvPicPr>
          <p:cNvPr id="17" name="Billede 16" descr="Et billede, der indeholder tøj, udendørs, person, træ&#10;&#10;Beskrivelsen er genereret automatisk">
            <a:extLst>
              <a:ext uri="{FF2B5EF4-FFF2-40B4-BE49-F238E27FC236}">
                <a16:creationId xmlns:a16="http://schemas.microsoft.com/office/drawing/2014/main" id="{5E1E5591-48F9-50C3-C394-E250DC116F5D}"/>
              </a:ext>
            </a:extLst>
          </p:cNvPr>
          <p:cNvPicPr>
            <a:picLocks noChangeAspect="1"/>
          </p:cNvPicPr>
          <p:nvPr/>
        </p:nvPicPr>
        <p:blipFill>
          <a:blip r:embed="rId9"/>
          <a:stretch>
            <a:fillRect/>
          </a:stretch>
        </p:blipFill>
        <p:spPr>
          <a:xfrm>
            <a:off x="10689552" y="2349630"/>
            <a:ext cx="1550170" cy="2312679"/>
          </a:xfrm>
          <a:prstGeom prst="rect">
            <a:avLst/>
          </a:prstGeom>
        </p:spPr>
      </p:pic>
      <p:pic>
        <p:nvPicPr>
          <p:cNvPr id="18" name="Billede 17" descr="Et billede, der indeholder træ, person, tøj, udendørs&#10;&#10;Beskrivelsen er genereret automatisk">
            <a:extLst>
              <a:ext uri="{FF2B5EF4-FFF2-40B4-BE49-F238E27FC236}">
                <a16:creationId xmlns:a16="http://schemas.microsoft.com/office/drawing/2014/main" id="{6710ED13-EBC6-E756-3E80-0F0B812DA0E8}"/>
              </a:ext>
            </a:extLst>
          </p:cNvPr>
          <p:cNvPicPr>
            <a:picLocks noChangeAspect="1"/>
          </p:cNvPicPr>
          <p:nvPr/>
        </p:nvPicPr>
        <p:blipFill>
          <a:blip r:embed="rId10"/>
          <a:stretch>
            <a:fillRect/>
          </a:stretch>
        </p:blipFill>
        <p:spPr>
          <a:xfrm>
            <a:off x="9168849" y="9237"/>
            <a:ext cx="1543574" cy="2321406"/>
          </a:xfrm>
          <a:prstGeom prst="rect">
            <a:avLst/>
          </a:prstGeom>
        </p:spPr>
      </p:pic>
    </p:spTree>
    <p:extLst>
      <p:ext uri="{BB962C8B-B14F-4D97-AF65-F5344CB8AC3E}">
        <p14:creationId xmlns:p14="http://schemas.microsoft.com/office/powerpoint/2010/main" val="1595334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791C44-CB1A-67FA-4A92-4AD25522B3B4}"/>
              </a:ext>
            </a:extLst>
          </p:cNvPr>
          <p:cNvSpPr>
            <a:spLocks noGrp="1"/>
          </p:cNvSpPr>
          <p:nvPr>
            <p:ph type="body" sz="quarter" idx="10"/>
          </p:nvPr>
        </p:nvSpPr>
        <p:spPr>
          <a:xfrm>
            <a:off x="1110217" y="5731975"/>
            <a:ext cx="3724249" cy="398012"/>
          </a:xfrm>
        </p:spPr>
        <p:txBody>
          <a:bodyPr/>
          <a:lstStyle/>
          <a:p>
            <a:r>
              <a:rPr lang="en-US"/>
              <a:t>Training Module </a:t>
            </a:r>
            <a:r>
              <a:rPr lang="en-US" dirty="0"/>
              <a:t>2.1.1</a:t>
            </a:r>
            <a:endParaRPr lang="da-DK" dirty="0"/>
          </a:p>
        </p:txBody>
      </p:sp>
      <p:sp>
        <p:nvSpPr>
          <p:cNvPr id="4" name="Text Placeholder 3">
            <a:extLst>
              <a:ext uri="{FF2B5EF4-FFF2-40B4-BE49-F238E27FC236}">
                <a16:creationId xmlns:a16="http://schemas.microsoft.com/office/drawing/2014/main" id="{E3244069-2B72-326E-B2DF-6AF5A60315E7}"/>
              </a:ext>
            </a:extLst>
          </p:cNvPr>
          <p:cNvSpPr>
            <a:spLocks noGrp="1"/>
          </p:cNvSpPr>
          <p:nvPr>
            <p:ph type="body" sz="quarter" idx="12"/>
          </p:nvPr>
        </p:nvSpPr>
        <p:spPr>
          <a:xfrm>
            <a:off x="1110217" y="2776070"/>
            <a:ext cx="6086449" cy="2837329"/>
          </a:xfrm>
        </p:spPr>
        <p:txBody>
          <a:bodyPr/>
          <a:lstStyle/>
          <a:p>
            <a:r>
              <a:rPr lang="en-US" dirty="0"/>
              <a:t>Strategies for training and raising awareness among researchers, volunteers, and </a:t>
            </a:r>
            <a:r>
              <a:rPr lang="en-US"/>
              <a:t>other stakeholders</a:t>
            </a:r>
            <a:endParaRPr lang="en-US" dirty="0"/>
          </a:p>
        </p:txBody>
      </p:sp>
    </p:spTree>
    <p:extLst>
      <p:ext uri="{BB962C8B-B14F-4D97-AF65-F5344CB8AC3E}">
        <p14:creationId xmlns:p14="http://schemas.microsoft.com/office/powerpoint/2010/main" val="2214460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pic>
        <p:nvPicPr>
          <p:cNvPr id="3" name="Billede 2" descr="Et billede, der indeholder person, tøj, Ansigt, smil&#10;&#10;Beskrivelsen er genereret automatisk">
            <a:extLst>
              <a:ext uri="{FF2B5EF4-FFF2-40B4-BE49-F238E27FC236}">
                <a16:creationId xmlns:a16="http://schemas.microsoft.com/office/drawing/2014/main" id="{F54D0E00-CB55-2369-3EDF-2857E9703EEF}"/>
              </a:ext>
            </a:extLst>
          </p:cNvPr>
          <p:cNvPicPr>
            <a:picLocks noChangeAspect="1"/>
          </p:cNvPicPr>
          <p:nvPr/>
        </p:nvPicPr>
        <p:blipFill>
          <a:blip r:embed="rId2"/>
          <a:stretch>
            <a:fillRect/>
          </a:stretch>
        </p:blipFill>
        <p:spPr>
          <a:xfrm>
            <a:off x="6183473" y="2133"/>
            <a:ext cx="6121535" cy="3671895"/>
          </a:xfrm>
          <a:prstGeom prst="rect">
            <a:avLst/>
          </a:prstGeom>
        </p:spPr>
      </p:pic>
      <p:pic>
        <p:nvPicPr>
          <p:cNvPr id="2" name="Billede 1" descr="Et billede, der indeholder tekst, skærmbillede, design&#10;&#10;Beskrivelsen er genereret automatisk">
            <a:extLst>
              <a:ext uri="{FF2B5EF4-FFF2-40B4-BE49-F238E27FC236}">
                <a16:creationId xmlns:a16="http://schemas.microsoft.com/office/drawing/2014/main" id="{DE28510C-048C-C907-6727-E7F48C5C92D2}"/>
              </a:ext>
            </a:extLst>
          </p:cNvPr>
          <p:cNvPicPr>
            <a:picLocks noChangeAspect="1"/>
          </p:cNvPicPr>
          <p:nvPr/>
        </p:nvPicPr>
        <p:blipFill>
          <a:blip r:embed="rId3"/>
          <a:stretch>
            <a:fillRect/>
          </a:stretch>
        </p:blipFill>
        <p:spPr>
          <a:xfrm>
            <a:off x="-1539" y="-1552"/>
            <a:ext cx="6503719" cy="6857805"/>
          </a:xfrm>
          <a:prstGeom prst="rect">
            <a:avLst/>
          </a:prstGeom>
        </p:spPr>
      </p:pic>
      <p:pic>
        <p:nvPicPr>
          <p:cNvPr id="4" name="Billede 3" descr="Et billede, der indeholder tekst, person, indendørs, computerskærm&#10;&#10;Beskrivelsen er genereret automatisk">
            <a:extLst>
              <a:ext uri="{FF2B5EF4-FFF2-40B4-BE49-F238E27FC236}">
                <a16:creationId xmlns:a16="http://schemas.microsoft.com/office/drawing/2014/main" id="{3A1279BC-EDB6-F3A5-D8A2-55EBFF422698}"/>
              </a:ext>
            </a:extLst>
          </p:cNvPr>
          <p:cNvPicPr>
            <a:picLocks noChangeAspect="1"/>
          </p:cNvPicPr>
          <p:nvPr/>
        </p:nvPicPr>
        <p:blipFill>
          <a:blip r:embed="rId4"/>
          <a:stretch>
            <a:fillRect/>
          </a:stretch>
        </p:blipFill>
        <p:spPr>
          <a:xfrm>
            <a:off x="6503499" y="3684334"/>
            <a:ext cx="5691140" cy="3162985"/>
          </a:xfrm>
          <a:prstGeom prst="rect">
            <a:avLst/>
          </a:prstGeom>
        </p:spPr>
      </p:pic>
    </p:spTree>
    <p:extLst>
      <p:ext uri="{BB962C8B-B14F-4D97-AF65-F5344CB8AC3E}">
        <p14:creationId xmlns:p14="http://schemas.microsoft.com/office/powerpoint/2010/main" val="118389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07B6397-F6BC-CAC5-97FD-0F2151E71CF0}"/>
              </a:ext>
            </a:extLst>
          </p:cNvPr>
          <p:cNvSpPr>
            <a:spLocks noGrp="1"/>
          </p:cNvSpPr>
          <p:nvPr>
            <p:ph type="body" sz="quarter" idx="12"/>
          </p:nvPr>
        </p:nvSpPr>
        <p:spPr/>
        <p:txBody>
          <a:bodyPr lIns="91440" tIns="45720" rIns="91440" bIns="45720" anchor="t"/>
          <a:lstStyle/>
          <a:p>
            <a:r>
              <a:rPr lang="da-DK" sz="2800" b="1"/>
              <a:t>Curriculum alignment</a:t>
            </a:r>
            <a:endParaRPr lang="da-DK" sz="2800" b="1">
              <a:ea typeface="+mn-lt"/>
              <a:cs typeface="+mn-lt"/>
            </a:endParaRPr>
          </a:p>
          <a:p>
            <a:pPr marL="342900" indent="-342900">
              <a:buChar char="•"/>
            </a:pPr>
            <a:r>
              <a:rPr lang="da-DK" sz="2400" err="1">
                <a:ea typeface="+mn-lt"/>
                <a:cs typeface="+mn-lt"/>
              </a:rPr>
              <a:t>Integrating</a:t>
            </a:r>
            <a:r>
              <a:rPr lang="da-DK" sz="2400">
                <a:ea typeface="+mn-lt"/>
                <a:cs typeface="+mn-lt"/>
              </a:rPr>
              <a:t> </a:t>
            </a:r>
            <a:r>
              <a:rPr lang="da-DK" sz="2400" err="1">
                <a:ea typeface="+mn-lt"/>
                <a:cs typeface="+mn-lt"/>
              </a:rPr>
              <a:t>citizen</a:t>
            </a:r>
            <a:r>
              <a:rPr lang="da-DK" sz="2400">
                <a:ea typeface="+mn-lt"/>
                <a:cs typeface="+mn-lt"/>
              </a:rPr>
              <a:t> science </a:t>
            </a:r>
            <a:r>
              <a:rPr lang="da-DK" sz="2400" err="1">
                <a:ea typeface="+mn-lt"/>
                <a:cs typeface="+mn-lt"/>
              </a:rPr>
              <a:t>projects</a:t>
            </a:r>
            <a:r>
              <a:rPr lang="da-DK" sz="2400">
                <a:ea typeface="+mn-lt"/>
                <a:cs typeface="+mn-lt"/>
              </a:rPr>
              <a:t> </a:t>
            </a:r>
            <a:r>
              <a:rPr lang="da-DK" sz="2400" err="1">
                <a:ea typeface="+mn-lt"/>
                <a:cs typeface="+mn-lt"/>
              </a:rPr>
              <a:t>into</a:t>
            </a:r>
            <a:r>
              <a:rPr lang="da-DK" sz="2400">
                <a:ea typeface="+mn-lt"/>
                <a:cs typeface="+mn-lt"/>
              </a:rPr>
              <a:t> the school curriculum, </a:t>
            </a:r>
            <a:r>
              <a:rPr lang="da-DK" sz="2400" err="1">
                <a:ea typeface="+mn-lt"/>
                <a:cs typeface="+mn-lt"/>
              </a:rPr>
              <a:t>reinforcing</a:t>
            </a:r>
            <a:r>
              <a:rPr lang="da-DK" sz="2400">
                <a:ea typeface="+mn-lt"/>
                <a:cs typeface="+mn-lt"/>
              </a:rPr>
              <a:t> </a:t>
            </a:r>
            <a:r>
              <a:rPr lang="da-DK" sz="2400" err="1">
                <a:ea typeface="+mn-lt"/>
                <a:cs typeface="+mn-lt"/>
              </a:rPr>
              <a:t>key</a:t>
            </a:r>
            <a:r>
              <a:rPr lang="da-DK" sz="2400">
                <a:ea typeface="+mn-lt"/>
                <a:cs typeface="+mn-lt"/>
              </a:rPr>
              <a:t> science </a:t>
            </a:r>
            <a:r>
              <a:rPr lang="da-DK" sz="2400" err="1">
                <a:ea typeface="+mn-lt"/>
                <a:cs typeface="+mn-lt"/>
              </a:rPr>
              <a:t>concepts</a:t>
            </a:r>
            <a:r>
              <a:rPr lang="da-DK" sz="2400">
                <a:ea typeface="+mn-lt"/>
                <a:cs typeface="+mn-lt"/>
              </a:rPr>
              <a:t> and </a:t>
            </a:r>
            <a:r>
              <a:rPr lang="da-DK" sz="2400" err="1">
                <a:ea typeface="+mn-lt"/>
                <a:cs typeface="+mn-lt"/>
              </a:rPr>
              <a:t>skills</a:t>
            </a:r>
            <a:endParaRPr lang="da-DK" sz="2400"/>
          </a:p>
          <a:p>
            <a:r>
              <a:rPr lang="da-DK" sz="2800" b="1">
                <a:ea typeface="+mn-lt"/>
                <a:cs typeface="+mn-lt"/>
              </a:rPr>
              <a:t>Problem-</a:t>
            </a:r>
            <a:r>
              <a:rPr lang="da-DK" sz="2800" b="1" err="1">
                <a:ea typeface="+mn-lt"/>
                <a:cs typeface="+mn-lt"/>
              </a:rPr>
              <a:t>based</a:t>
            </a:r>
            <a:r>
              <a:rPr lang="da-DK" sz="2800" b="1">
                <a:ea typeface="+mn-lt"/>
                <a:cs typeface="+mn-lt"/>
              </a:rPr>
              <a:t> learning (PBL) design</a:t>
            </a:r>
            <a:endParaRPr lang="da-DK" sz="2800" b="1"/>
          </a:p>
          <a:p>
            <a:pPr marL="342900" indent="-342900">
              <a:buChar char="•"/>
            </a:pPr>
            <a:r>
              <a:rPr lang="da-DK" sz="2400" err="1">
                <a:ea typeface="+mn-lt"/>
                <a:cs typeface="+mn-lt"/>
              </a:rPr>
              <a:t>Engaging</a:t>
            </a:r>
            <a:r>
              <a:rPr lang="da-DK" sz="2400">
                <a:ea typeface="+mn-lt"/>
                <a:cs typeface="+mn-lt"/>
              </a:rPr>
              <a:t> students in </a:t>
            </a:r>
            <a:r>
              <a:rPr lang="da-DK" sz="2400" err="1">
                <a:ea typeface="+mn-lt"/>
                <a:cs typeface="+mn-lt"/>
              </a:rPr>
              <a:t>active</a:t>
            </a:r>
            <a:r>
              <a:rPr lang="da-DK" sz="2400">
                <a:ea typeface="+mn-lt"/>
                <a:cs typeface="+mn-lt"/>
              </a:rPr>
              <a:t> learning by </a:t>
            </a:r>
            <a:r>
              <a:rPr lang="da-DK" sz="2400" err="1">
                <a:ea typeface="+mn-lt"/>
                <a:cs typeface="+mn-lt"/>
              </a:rPr>
              <a:t>presenting</a:t>
            </a:r>
            <a:r>
              <a:rPr lang="da-DK" sz="2400">
                <a:ea typeface="+mn-lt"/>
                <a:cs typeface="+mn-lt"/>
              </a:rPr>
              <a:t> </a:t>
            </a:r>
            <a:r>
              <a:rPr lang="da-DK" sz="2400" err="1">
                <a:ea typeface="+mn-lt"/>
                <a:cs typeface="+mn-lt"/>
              </a:rPr>
              <a:t>them</a:t>
            </a:r>
            <a:r>
              <a:rPr lang="da-DK" sz="2400">
                <a:ea typeface="+mn-lt"/>
                <a:cs typeface="+mn-lt"/>
              </a:rPr>
              <a:t> with real-</a:t>
            </a:r>
            <a:r>
              <a:rPr lang="da-DK" sz="2400" err="1">
                <a:ea typeface="+mn-lt"/>
                <a:cs typeface="+mn-lt"/>
              </a:rPr>
              <a:t>world</a:t>
            </a:r>
            <a:r>
              <a:rPr lang="da-DK" sz="2400">
                <a:ea typeface="+mn-lt"/>
                <a:cs typeface="+mn-lt"/>
              </a:rPr>
              <a:t> </a:t>
            </a:r>
            <a:r>
              <a:rPr lang="da-DK" sz="2400" err="1">
                <a:ea typeface="+mn-lt"/>
                <a:cs typeface="+mn-lt"/>
              </a:rPr>
              <a:t>scientific</a:t>
            </a:r>
            <a:r>
              <a:rPr lang="da-DK" sz="2400">
                <a:ea typeface="+mn-lt"/>
                <a:cs typeface="+mn-lt"/>
              </a:rPr>
              <a:t> </a:t>
            </a:r>
            <a:r>
              <a:rPr lang="da-DK" sz="2400" err="1">
                <a:ea typeface="+mn-lt"/>
                <a:cs typeface="+mn-lt"/>
              </a:rPr>
              <a:t>challenges</a:t>
            </a:r>
            <a:endParaRPr lang="da-DK" sz="2400">
              <a:ea typeface="+mn-lt"/>
              <a:cs typeface="+mn-lt"/>
            </a:endParaRPr>
          </a:p>
          <a:p>
            <a:r>
              <a:rPr lang="da-DK" sz="2800" b="1">
                <a:ea typeface="+mn-lt"/>
                <a:cs typeface="+mn-lt"/>
              </a:rPr>
              <a:t>Collaboration with </a:t>
            </a:r>
            <a:r>
              <a:rPr lang="da-DK" sz="2800" b="1" err="1">
                <a:ea typeface="+mn-lt"/>
                <a:cs typeface="+mn-lt"/>
              </a:rPr>
              <a:t>teachers</a:t>
            </a:r>
            <a:endParaRPr lang="da-DK" b="1" err="1"/>
          </a:p>
          <a:p>
            <a:pPr marL="342900" indent="-342900">
              <a:buChar char="•"/>
            </a:pPr>
            <a:r>
              <a:rPr lang="da-DK" sz="2400" err="1">
                <a:ea typeface="+mn-lt"/>
                <a:cs typeface="+mn-lt"/>
              </a:rPr>
              <a:t>Leveraging</a:t>
            </a:r>
            <a:r>
              <a:rPr lang="da-DK" sz="2400">
                <a:ea typeface="+mn-lt"/>
                <a:cs typeface="+mn-lt"/>
              </a:rPr>
              <a:t> the </a:t>
            </a:r>
            <a:r>
              <a:rPr lang="da-DK" sz="2400" err="1">
                <a:ea typeface="+mn-lt"/>
                <a:cs typeface="+mn-lt"/>
              </a:rPr>
              <a:t>expertise</a:t>
            </a:r>
            <a:r>
              <a:rPr lang="da-DK" sz="2400">
                <a:ea typeface="+mn-lt"/>
                <a:cs typeface="+mn-lt"/>
              </a:rPr>
              <a:t> of </a:t>
            </a:r>
            <a:r>
              <a:rPr lang="da-DK" sz="2400" err="1">
                <a:ea typeface="+mn-lt"/>
                <a:cs typeface="+mn-lt"/>
              </a:rPr>
              <a:t>educators</a:t>
            </a:r>
            <a:r>
              <a:rPr lang="da-DK" sz="2400">
                <a:ea typeface="+mn-lt"/>
                <a:cs typeface="+mn-lt"/>
              </a:rPr>
              <a:t> to design and </a:t>
            </a:r>
            <a:r>
              <a:rPr lang="da-DK" sz="2400" err="1">
                <a:ea typeface="+mn-lt"/>
                <a:cs typeface="+mn-lt"/>
              </a:rPr>
              <a:t>implement</a:t>
            </a:r>
            <a:r>
              <a:rPr lang="da-DK" sz="2400">
                <a:ea typeface="+mn-lt"/>
                <a:cs typeface="+mn-lt"/>
              </a:rPr>
              <a:t> </a:t>
            </a:r>
            <a:r>
              <a:rPr lang="da-DK" sz="2400" err="1">
                <a:ea typeface="+mn-lt"/>
                <a:cs typeface="+mn-lt"/>
              </a:rPr>
              <a:t>effective</a:t>
            </a:r>
            <a:r>
              <a:rPr lang="da-DK" sz="2400">
                <a:ea typeface="+mn-lt"/>
                <a:cs typeface="+mn-lt"/>
              </a:rPr>
              <a:t> </a:t>
            </a:r>
            <a:r>
              <a:rPr lang="da-DK" sz="2400" err="1">
                <a:ea typeface="+mn-lt"/>
                <a:cs typeface="+mn-lt"/>
              </a:rPr>
              <a:t>citizen</a:t>
            </a:r>
            <a:r>
              <a:rPr lang="da-DK" sz="2400">
                <a:ea typeface="+mn-lt"/>
                <a:cs typeface="+mn-lt"/>
              </a:rPr>
              <a:t> science programs</a:t>
            </a:r>
            <a:endParaRPr lang="da-DK" sz="2400"/>
          </a:p>
          <a:p>
            <a:endParaRPr lang="da-DK" sz="2800"/>
          </a:p>
          <a:p>
            <a:pPr marL="457200" indent="-457200">
              <a:buChar char="•"/>
            </a:pPr>
            <a:endParaRPr lang="da-DK" sz="2800"/>
          </a:p>
        </p:txBody>
      </p:sp>
      <p:sp>
        <p:nvSpPr>
          <p:cNvPr id="3" name="Pladsholder til tekst 2">
            <a:extLst>
              <a:ext uri="{FF2B5EF4-FFF2-40B4-BE49-F238E27FC236}">
                <a16:creationId xmlns:a16="http://schemas.microsoft.com/office/drawing/2014/main" id="{2DA57B85-E8C6-26C3-041A-D64746606EC8}"/>
              </a:ext>
            </a:extLst>
          </p:cNvPr>
          <p:cNvSpPr>
            <a:spLocks noGrp="1"/>
          </p:cNvSpPr>
          <p:nvPr>
            <p:ph type="body" sz="quarter" idx="11"/>
          </p:nvPr>
        </p:nvSpPr>
        <p:spPr/>
        <p:txBody>
          <a:bodyPr lIns="91440" tIns="45720" rIns="91440" bIns="45720" anchor="t"/>
          <a:lstStyle/>
          <a:p>
            <a:r>
              <a:rPr lang="da-DK" err="1"/>
              <a:t>Guiding</a:t>
            </a:r>
            <a:r>
              <a:rPr lang="da-DK"/>
              <a:t> design </a:t>
            </a:r>
            <a:r>
              <a:rPr lang="da-DK" err="1"/>
              <a:t>principles</a:t>
            </a:r>
            <a:r>
              <a:rPr lang="da-DK"/>
              <a:t> for </a:t>
            </a:r>
            <a:r>
              <a:rPr lang="da-DK" err="1"/>
              <a:t>citizen</a:t>
            </a:r>
            <a:r>
              <a:rPr lang="da-DK"/>
              <a:t> science in schools</a:t>
            </a:r>
          </a:p>
        </p:txBody>
      </p:sp>
      <p:sp>
        <p:nvSpPr>
          <p:cNvPr id="4" name="Pladsholder til tekst 3">
            <a:extLst>
              <a:ext uri="{FF2B5EF4-FFF2-40B4-BE49-F238E27FC236}">
                <a16:creationId xmlns:a16="http://schemas.microsoft.com/office/drawing/2014/main" id="{811B4C74-B7FF-792F-4814-5540B9D29ACE}"/>
              </a:ext>
            </a:extLst>
          </p:cNvPr>
          <p:cNvSpPr>
            <a:spLocks noGrp="1"/>
          </p:cNvSpPr>
          <p:nvPr>
            <p:ph type="body" sz="quarter" idx="10"/>
          </p:nvPr>
        </p:nvSpPr>
        <p:spPr/>
        <p:txBody>
          <a:bodyPr lIns="91440" tIns="45720" rIns="91440" bIns="45720" anchor="t"/>
          <a:lstStyle/>
          <a:p>
            <a:r>
              <a:rPr lang="da-DK" err="1"/>
              <a:t>Collaborating</a:t>
            </a:r>
            <a:r>
              <a:rPr lang="da-DK"/>
              <a:t> with schools for </a:t>
            </a:r>
            <a:r>
              <a:rPr lang="da-DK" err="1"/>
              <a:t>effective</a:t>
            </a:r>
            <a:r>
              <a:rPr lang="da-DK"/>
              <a:t> </a:t>
            </a:r>
            <a:r>
              <a:rPr lang="da-DK" err="1"/>
              <a:t>citizen</a:t>
            </a:r>
            <a:r>
              <a:rPr lang="da-DK"/>
              <a:t> science engagement</a:t>
            </a:r>
          </a:p>
        </p:txBody>
      </p:sp>
    </p:spTree>
    <p:extLst>
      <p:ext uri="{BB962C8B-B14F-4D97-AF65-F5344CB8AC3E}">
        <p14:creationId xmlns:p14="http://schemas.microsoft.com/office/powerpoint/2010/main" val="3934129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E6AC0A-83FB-E980-1CC4-002A55080577}"/>
              </a:ext>
            </a:extLst>
          </p:cNvPr>
          <p:cNvSpPr>
            <a:spLocks noGrp="1"/>
          </p:cNvSpPr>
          <p:nvPr>
            <p:ph type="body" sz="quarter" idx="10"/>
          </p:nvPr>
        </p:nvSpPr>
        <p:spPr/>
        <p:txBody>
          <a:bodyPr lIns="91440" tIns="45720" rIns="91440" bIns="45720" anchor="t"/>
          <a:lstStyle/>
          <a:p>
            <a:r>
              <a:rPr lang="en-US"/>
              <a:t>Teachers are important gatekeepers, but also serve as team leaders and data quality filters</a:t>
            </a:r>
          </a:p>
        </p:txBody>
      </p:sp>
      <p:pic>
        <p:nvPicPr>
          <p:cNvPr id="5" name="Billede 4" descr="Hjælp klasser med at gennemføre Masseeksperiment - Masseeksperiment">
            <a:extLst>
              <a:ext uri="{FF2B5EF4-FFF2-40B4-BE49-F238E27FC236}">
                <a16:creationId xmlns:a16="http://schemas.microsoft.com/office/drawing/2014/main" id="{5A0E6A36-49E4-7E23-CE6C-3052814058D2}"/>
              </a:ext>
            </a:extLst>
          </p:cNvPr>
          <p:cNvPicPr>
            <a:picLocks noChangeAspect="1"/>
          </p:cNvPicPr>
          <p:nvPr/>
        </p:nvPicPr>
        <p:blipFill>
          <a:blip r:embed="rId2"/>
          <a:stretch>
            <a:fillRect/>
          </a:stretch>
        </p:blipFill>
        <p:spPr>
          <a:xfrm>
            <a:off x="619760" y="1395512"/>
            <a:ext cx="11196319" cy="6292016"/>
          </a:xfrm>
          <a:prstGeom prst="rect">
            <a:avLst/>
          </a:prstGeom>
        </p:spPr>
      </p:pic>
    </p:spTree>
    <p:extLst>
      <p:ext uri="{BB962C8B-B14F-4D97-AF65-F5344CB8AC3E}">
        <p14:creationId xmlns:p14="http://schemas.microsoft.com/office/powerpoint/2010/main" val="421091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67027B99-462C-58EB-8E09-30549B0485EE}"/>
              </a:ext>
            </a:extLst>
          </p:cNvPr>
          <p:cNvSpPr>
            <a:spLocks noGrp="1"/>
          </p:cNvSpPr>
          <p:nvPr>
            <p:ph type="body" sz="quarter" idx="12"/>
          </p:nvPr>
        </p:nvSpPr>
        <p:spPr>
          <a:xfrm>
            <a:off x="611188" y="2274888"/>
            <a:ext cx="11043957" cy="3657600"/>
          </a:xfrm>
        </p:spPr>
        <p:txBody>
          <a:bodyPr lIns="91440" tIns="45720" rIns="91440" bIns="45720" anchor="t"/>
          <a:lstStyle/>
          <a:p>
            <a:r>
              <a:rPr lang="da-DK" sz="2800" b="1"/>
              <a:t>The science </a:t>
            </a:r>
            <a:r>
              <a:rPr lang="da-DK" sz="2800" b="1" err="1"/>
              <a:t>context</a:t>
            </a:r>
            <a:endParaRPr lang="da-DK" b="1" err="1"/>
          </a:p>
          <a:p>
            <a:pPr marL="457200" indent="-457200">
              <a:buChar char="•"/>
            </a:pPr>
            <a:r>
              <a:rPr lang="da-DK" sz="2400" err="1">
                <a:ea typeface="+mn-lt"/>
                <a:cs typeface="+mn-lt"/>
              </a:rPr>
              <a:t>Aligning</a:t>
            </a:r>
            <a:r>
              <a:rPr lang="da-DK" sz="2400">
                <a:ea typeface="+mn-lt"/>
                <a:cs typeface="+mn-lt"/>
              </a:rPr>
              <a:t> learning </a:t>
            </a:r>
            <a:r>
              <a:rPr lang="da-DK" sz="2400" err="1">
                <a:ea typeface="+mn-lt"/>
                <a:cs typeface="+mn-lt"/>
              </a:rPr>
              <a:t>materials</a:t>
            </a:r>
            <a:r>
              <a:rPr lang="da-DK" sz="2400">
                <a:ea typeface="+mn-lt"/>
                <a:cs typeface="+mn-lt"/>
              </a:rPr>
              <a:t> with the relevant </a:t>
            </a:r>
            <a:r>
              <a:rPr lang="da-DK" sz="2400" err="1">
                <a:ea typeface="+mn-lt"/>
                <a:cs typeface="+mn-lt"/>
              </a:rPr>
              <a:t>scientific</a:t>
            </a:r>
            <a:r>
              <a:rPr lang="da-DK" sz="2400">
                <a:ea typeface="+mn-lt"/>
                <a:cs typeface="+mn-lt"/>
              </a:rPr>
              <a:t> </a:t>
            </a:r>
            <a:r>
              <a:rPr lang="da-DK" sz="2400" err="1">
                <a:ea typeface="+mn-lt"/>
                <a:cs typeface="+mn-lt"/>
              </a:rPr>
              <a:t>principles</a:t>
            </a:r>
            <a:r>
              <a:rPr lang="da-DK" sz="2400">
                <a:ea typeface="+mn-lt"/>
                <a:cs typeface="+mn-lt"/>
              </a:rPr>
              <a:t>, </a:t>
            </a:r>
            <a:r>
              <a:rPr lang="da-DK" sz="2400" err="1">
                <a:ea typeface="+mn-lt"/>
                <a:cs typeface="+mn-lt"/>
              </a:rPr>
              <a:t>methods</a:t>
            </a:r>
            <a:r>
              <a:rPr lang="da-DK" sz="2400">
                <a:ea typeface="+mn-lt"/>
                <a:cs typeface="+mn-lt"/>
              </a:rPr>
              <a:t>, and </a:t>
            </a:r>
            <a:r>
              <a:rPr lang="da-DK" sz="2400" err="1">
                <a:ea typeface="+mn-lt"/>
                <a:cs typeface="+mn-lt"/>
              </a:rPr>
              <a:t>terminology</a:t>
            </a:r>
            <a:r>
              <a:rPr lang="da-DK" sz="2400">
                <a:ea typeface="+mn-lt"/>
                <a:cs typeface="+mn-lt"/>
              </a:rPr>
              <a:t> to give participants a solid </a:t>
            </a:r>
            <a:r>
              <a:rPr lang="da-DK" sz="2400" err="1">
                <a:ea typeface="+mn-lt"/>
                <a:cs typeface="+mn-lt"/>
              </a:rPr>
              <a:t>foundation</a:t>
            </a:r>
            <a:endParaRPr lang="da-DK" sz="2400">
              <a:ea typeface="+mn-lt"/>
              <a:cs typeface="+mn-lt"/>
            </a:endParaRPr>
          </a:p>
          <a:p>
            <a:r>
              <a:rPr lang="da-DK" sz="2800" b="1"/>
              <a:t>The </a:t>
            </a:r>
            <a:r>
              <a:rPr lang="da-DK" sz="2800" b="1" err="1"/>
              <a:t>context</a:t>
            </a:r>
            <a:r>
              <a:rPr lang="da-DK" sz="2800" b="1"/>
              <a:t> of participation</a:t>
            </a:r>
          </a:p>
          <a:p>
            <a:pPr marL="457200" indent="-457200">
              <a:buChar char="•"/>
            </a:pPr>
            <a:r>
              <a:rPr lang="da-DK" sz="2400" err="1"/>
              <a:t>Tailoring</a:t>
            </a:r>
            <a:r>
              <a:rPr lang="da-DK" sz="2400"/>
              <a:t> </a:t>
            </a:r>
            <a:r>
              <a:rPr lang="da-DK" sz="2400" err="1"/>
              <a:t>educational</a:t>
            </a:r>
            <a:r>
              <a:rPr lang="da-DK" sz="2400"/>
              <a:t> </a:t>
            </a:r>
            <a:r>
              <a:rPr lang="da-DK" sz="2400" err="1"/>
              <a:t>materials</a:t>
            </a:r>
            <a:r>
              <a:rPr lang="da-DK" sz="2400"/>
              <a:t> to </a:t>
            </a:r>
            <a:r>
              <a:rPr lang="da-DK" sz="2400" err="1"/>
              <a:t>accommodate</a:t>
            </a:r>
            <a:r>
              <a:rPr lang="da-DK" sz="2400"/>
              <a:t> </a:t>
            </a:r>
            <a:r>
              <a:rPr lang="da-DK" sz="2400" err="1"/>
              <a:t>various</a:t>
            </a:r>
            <a:r>
              <a:rPr lang="da-DK" sz="2400"/>
              <a:t> </a:t>
            </a:r>
            <a:r>
              <a:rPr lang="da-DK" sz="2400" err="1"/>
              <a:t>skill</a:t>
            </a:r>
            <a:r>
              <a:rPr lang="da-DK" sz="2400"/>
              <a:t> </a:t>
            </a:r>
            <a:r>
              <a:rPr lang="da-DK" sz="2400" err="1"/>
              <a:t>levels</a:t>
            </a:r>
            <a:r>
              <a:rPr lang="da-DK" sz="2400"/>
              <a:t> and learning styles, and to promote an inclusive </a:t>
            </a:r>
            <a:r>
              <a:rPr lang="da-DK" sz="2400" err="1"/>
              <a:t>environment</a:t>
            </a:r>
            <a:endParaRPr lang="da-DK" sz="2400"/>
          </a:p>
          <a:p>
            <a:r>
              <a:rPr lang="da-DK" sz="2800" b="1"/>
              <a:t>The </a:t>
            </a:r>
            <a:r>
              <a:rPr lang="da-DK" sz="2800" b="1" err="1"/>
              <a:t>project-specific</a:t>
            </a:r>
            <a:r>
              <a:rPr lang="da-DK" sz="2800" b="1"/>
              <a:t> </a:t>
            </a:r>
            <a:r>
              <a:rPr lang="da-DK" sz="2800" b="1" err="1"/>
              <a:t>context</a:t>
            </a:r>
            <a:endParaRPr lang="da-DK" sz="2800" b="1"/>
          </a:p>
          <a:p>
            <a:pPr marL="457200" indent="-457200">
              <a:buChar char="•"/>
            </a:pPr>
            <a:r>
              <a:rPr lang="da-DK" sz="2400" err="1"/>
              <a:t>Adapting</a:t>
            </a:r>
            <a:r>
              <a:rPr lang="da-DK" sz="2400"/>
              <a:t> </a:t>
            </a:r>
            <a:r>
              <a:rPr lang="da-DK" sz="2400" err="1"/>
              <a:t>materials</a:t>
            </a:r>
            <a:r>
              <a:rPr lang="da-DK" sz="2400"/>
              <a:t> to the </a:t>
            </a:r>
            <a:r>
              <a:rPr lang="da-DK" sz="2400" err="1"/>
              <a:t>unique</a:t>
            </a:r>
            <a:r>
              <a:rPr lang="da-DK" sz="2400"/>
              <a:t> </a:t>
            </a:r>
            <a:r>
              <a:rPr lang="da-DK" sz="2400" err="1"/>
              <a:t>goals</a:t>
            </a:r>
            <a:r>
              <a:rPr lang="da-DK" sz="2400"/>
              <a:t>, </a:t>
            </a:r>
            <a:r>
              <a:rPr lang="da-DK" sz="2400" err="1"/>
              <a:t>objectives</a:t>
            </a:r>
            <a:r>
              <a:rPr lang="da-DK" sz="2400"/>
              <a:t>, and data </a:t>
            </a:r>
            <a:r>
              <a:rPr lang="da-DK" sz="2400" err="1"/>
              <a:t>collection</a:t>
            </a:r>
            <a:r>
              <a:rPr lang="da-DK" sz="2400"/>
              <a:t> </a:t>
            </a:r>
            <a:r>
              <a:rPr lang="da-DK" sz="2400" err="1"/>
              <a:t>methods</a:t>
            </a:r>
            <a:r>
              <a:rPr lang="da-DK" sz="2400"/>
              <a:t> of the </a:t>
            </a:r>
            <a:r>
              <a:rPr lang="da-DK" sz="2400" err="1"/>
              <a:t>citizen</a:t>
            </a:r>
            <a:r>
              <a:rPr lang="da-DK" sz="2400"/>
              <a:t> science </a:t>
            </a:r>
            <a:r>
              <a:rPr lang="da-DK" sz="2400" err="1"/>
              <a:t>project</a:t>
            </a:r>
            <a:endParaRPr lang="da-DK" sz="2400"/>
          </a:p>
        </p:txBody>
      </p:sp>
      <p:sp>
        <p:nvSpPr>
          <p:cNvPr id="3" name="Pladsholder til tekst 2">
            <a:extLst>
              <a:ext uri="{FF2B5EF4-FFF2-40B4-BE49-F238E27FC236}">
                <a16:creationId xmlns:a16="http://schemas.microsoft.com/office/drawing/2014/main" id="{E1AB7980-294C-479C-12B3-B320226542F0}"/>
              </a:ext>
            </a:extLst>
          </p:cNvPr>
          <p:cNvSpPr>
            <a:spLocks noGrp="1"/>
          </p:cNvSpPr>
          <p:nvPr>
            <p:ph type="body" sz="quarter" idx="11"/>
          </p:nvPr>
        </p:nvSpPr>
        <p:spPr/>
        <p:txBody>
          <a:bodyPr lIns="91440" tIns="45720" rIns="91440" bIns="45720" anchor="t"/>
          <a:lstStyle/>
          <a:p>
            <a:r>
              <a:rPr lang="da-DK"/>
              <a:t>Three relevant </a:t>
            </a:r>
            <a:r>
              <a:rPr lang="da-DK" err="1"/>
              <a:t>socio-cognitive</a:t>
            </a:r>
            <a:r>
              <a:rPr lang="da-DK"/>
              <a:t> </a:t>
            </a:r>
            <a:r>
              <a:rPr lang="da-DK" err="1"/>
              <a:t>contexts</a:t>
            </a:r>
            <a:r>
              <a:rPr lang="da-DK"/>
              <a:t> to </a:t>
            </a:r>
            <a:r>
              <a:rPr lang="da-DK" err="1"/>
              <a:t>consider</a:t>
            </a:r>
            <a:endParaRPr lang="da-DK"/>
          </a:p>
        </p:txBody>
      </p:sp>
      <p:sp>
        <p:nvSpPr>
          <p:cNvPr id="2" name="Pladsholder til tekst 1">
            <a:extLst>
              <a:ext uri="{FF2B5EF4-FFF2-40B4-BE49-F238E27FC236}">
                <a16:creationId xmlns:a16="http://schemas.microsoft.com/office/drawing/2014/main" id="{5DD061DF-12E9-2689-C296-DD3E3205241A}"/>
              </a:ext>
            </a:extLst>
          </p:cNvPr>
          <p:cNvSpPr>
            <a:spLocks noGrp="1"/>
          </p:cNvSpPr>
          <p:nvPr>
            <p:ph type="body" sz="quarter" idx="10"/>
          </p:nvPr>
        </p:nvSpPr>
        <p:spPr/>
        <p:txBody>
          <a:bodyPr lIns="91440" tIns="45720" rIns="91440" bIns="45720" anchor="t"/>
          <a:lstStyle/>
          <a:p>
            <a:r>
              <a:rPr lang="da-DK" err="1"/>
              <a:t>Developing</a:t>
            </a:r>
            <a:r>
              <a:rPr lang="da-DK"/>
              <a:t> </a:t>
            </a:r>
            <a:r>
              <a:rPr lang="da-DK" err="1"/>
              <a:t>material</a:t>
            </a:r>
            <a:r>
              <a:rPr lang="da-DK"/>
              <a:t> for </a:t>
            </a:r>
            <a:r>
              <a:rPr lang="da-DK" err="1"/>
              <a:t>education</a:t>
            </a:r>
            <a:r>
              <a:rPr lang="da-DK"/>
              <a:t> and learning </a:t>
            </a:r>
            <a:r>
              <a:rPr lang="da-DK" err="1"/>
              <a:t>opportunities</a:t>
            </a:r>
            <a:r>
              <a:rPr lang="da-DK"/>
              <a:t> in </a:t>
            </a:r>
            <a:r>
              <a:rPr lang="da-DK" err="1"/>
              <a:t>citizen</a:t>
            </a:r>
            <a:r>
              <a:rPr lang="da-DK"/>
              <a:t> science</a:t>
            </a:r>
          </a:p>
        </p:txBody>
      </p:sp>
    </p:spTree>
    <p:extLst>
      <p:ext uri="{BB962C8B-B14F-4D97-AF65-F5344CB8AC3E}">
        <p14:creationId xmlns:p14="http://schemas.microsoft.com/office/powerpoint/2010/main" val="2906095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67027B99-462C-58EB-8E09-30549B0485EE}"/>
              </a:ext>
            </a:extLst>
          </p:cNvPr>
          <p:cNvSpPr>
            <a:spLocks noGrp="1"/>
          </p:cNvSpPr>
          <p:nvPr>
            <p:ph type="body" sz="quarter" idx="12"/>
          </p:nvPr>
        </p:nvSpPr>
        <p:spPr>
          <a:xfrm>
            <a:off x="664976" y="2274888"/>
            <a:ext cx="11339792" cy="3657600"/>
          </a:xfrm>
        </p:spPr>
        <p:txBody>
          <a:bodyPr lIns="91440" tIns="45720" rIns="91440" bIns="45720" anchor="t"/>
          <a:lstStyle/>
          <a:p>
            <a:r>
              <a:rPr lang="da-DK" sz="2800" b="1"/>
              <a:t>Scientific </a:t>
            </a:r>
            <a:r>
              <a:rPr lang="da-DK" sz="2800" b="1" err="1"/>
              <a:t>understanding</a:t>
            </a:r>
            <a:r>
              <a:rPr lang="da-DK" sz="2800" b="1"/>
              <a:t> and </a:t>
            </a:r>
            <a:r>
              <a:rPr lang="da-DK" sz="2800" b="1" err="1"/>
              <a:t>skills</a:t>
            </a:r>
            <a:endParaRPr lang="da-DK" sz="2800" b="1"/>
          </a:p>
          <a:p>
            <a:pPr marL="457200" indent="-457200">
              <a:buChar char="•"/>
            </a:pPr>
            <a:r>
              <a:rPr lang="da-DK" sz="2400">
                <a:ea typeface="+mn-lt"/>
                <a:cs typeface="+mn-lt"/>
              </a:rPr>
              <a:t>Participants </a:t>
            </a:r>
            <a:r>
              <a:rPr lang="da-DK" sz="2400" err="1">
                <a:ea typeface="+mn-lt"/>
                <a:cs typeface="+mn-lt"/>
              </a:rPr>
              <a:t>may</a:t>
            </a:r>
            <a:r>
              <a:rPr lang="da-DK" sz="2400">
                <a:ea typeface="+mn-lt"/>
                <a:cs typeface="+mn-lt"/>
              </a:rPr>
              <a:t> </a:t>
            </a:r>
            <a:r>
              <a:rPr lang="da-DK" sz="2400" err="1">
                <a:ea typeface="+mn-lt"/>
                <a:cs typeface="+mn-lt"/>
              </a:rPr>
              <a:t>gain</a:t>
            </a:r>
            <a:r>
              <a:rPr lang="da-DK" sz="2400">
                <a:ea typeface="+mn-lt"/>
                <a:cs typeface="+mn-lt"/>
              </a:rPr>
              <a:t> domain-</a:t>
            </a:r>
            <a:r>
              <a:rPr lang="da-DK" sz="2400" err="1">
                <a:ea typeface="+mn-lt"/>
                <a:cs typeface="+mn-lt"/>
              </a:rPr>
              <a:t>specific</a:t>
            </a:r>
            <a:r>
              <a:rPr lang="da-DK" sz="2400">
                <a:ea typeface="+mn-lt"/>
                <a:cs typeface="+mn-lt"/>
              </a:rPr>
              <a:t> </a:t>
            </a:r>
            <a:r>
              <a:rPr lang="da-DK" sz="2400" err="1">
                <a:ea typeface="+mn-lt"/>
                <a:cs typeface="+mn-lt"/>
              </a:rPr>
              <a:t>knowledge</a:t>
            </a:r>
            <a:r>
              <a:rPr lang="da-DK" sz="2400">
                <a:ea typeface="+mn-lt"/>
                <a:cs typeface="+mn-lt"/>
              </a:rPr>
              <a:t>, </a:t>
            </a:r>
            <a:r>
              <a:rPr lang="da-DK" sz="2400" err="1">
                <a:ea typeface="+mn-lt"/>
                <a:cs typeface="+mn-lt"/>
              </a:rPr>
              <a:t>deeper</a:t>
            </a:r>
            <a:r>
              <a:rPr lang="da-DK" sz="2400">
                <a:ea typeface="+mn-lt"/>
                <a:cs typeface="+mn-lt"/>
              </a:rPr>
              <a:t> </a:t>
            </a:r>
            <a:r>
              <a:rPr lang="da-DK" sz="2400" err="1">
                <a:ea typeface="+mn-lt"/>
                <a:cs typeface="+mn-lt"/>
              </a:rPr>
              <a:t>understanding</a:t>
            </a:r>
            <a:r>
              <a:rPr lang="da-DK" sz="2400">
                <a:ea typeface="+mn-lt"/>
                <a:cs typeface="+mn-lt"/>
              </a:rPr>
              <a:t> of </a:t>
            </a:r>
            <a:r>
              <a:rPr lang="da-DK" sz="2400" err="1">
                <a:ea typeface="+mn-lt"/>
                <a:cs typeface="+mn-lt"/>
              </a:rPr>
              <a:t>scientific</a:t>
            </a:r>
            <a:r>
              <a:rPr lang="da-DK" sz="2400">
                <a:ea typeface="+mn-lt"/>
                <a:cs typeface="+mn-lt"/>
              </a:rPr>
              <a:t> </a:t>
            </a:r>
            <a:r>
              <a:rPr lang="da-DK" sz="2400" err="1">
                <a:ea typeface="+mn-lt"/>
                <a:cs typeface="+mn-lt"/>
              </a:rPr>
              <a:t>processes</a:t>
            </a:r>
            <a:r>
              <a:rPr lang="da-DK" sz="2400">
                <a:ea typeface="+mn-lt"/>
                <a:cs typeface="+mn-lt"/>
              </a:rPr>
              <a:t>, and </a:t>
            </a:r>
            <a:r>
              <a:rPr lang="da-DK" sz="2400" err="1">
                <a:ea typeface="+mn-lt"/>
                <a:cs typeface="+mn-lt"/>
              </a:rPr>
              <a:t>develop</a:t>
            </a:r>
            <a:r>
              <a:rPr lang="da-DK" sz="2400">
                <a:ea typeface="+mn-lt"/>
                <a:cs typeface="+mn-lt"/>
              </a:rPr>
              <a:t> </a:t>
            </a:r>
            <a:r>
              <a:rPr lang="da-DK" sz="2400" err="1">
                <a:ea typeface="+mn-lt"/>
                <a:cs typeface="+mn-lt"/>
              </a:rPr>
              <a:t>critical</a:t>
            </a:r>
            <a:r>
              <a:rPr lang="da-DK" sz="2400">
                <a:ea typeface="+mn-lt"/>
                <a:cs typeface="+mn-lt"/>
              </a:rPr>
              <a:t> </a:t>
            </a:r>
            <a:r>
              <a:rPr lang="da-DK" sz="2400" err="1">
                <a:ea typeface="+mn-lt"/>
                <a:cs typeface="+mn-lt"/>
              </a:rPr>
              <a:t>thinking</a:t>
            </a:r>
            <a:endParaRPr lang="da-DK" sz="2400">
              <a:ea typeface="+mn-lt"/>
              <a:cs typeface="+mn-lt"/>
            </a:endParaRPr>
          </a:p>
          <a:p>
            <a:r>
              <a:rPr lang="da-DK" sz="2800" b="1" err="1"/>
              <a:t>Cultivating</a:t>
            </a:r>
            <a:r>
              <a:rPr lang="da-DK" sz="2800" b="1"/>
              <a:t> </a:t>
            </a:r>
            <a:r>
              <a:rPr lang="da-DK" sz="2800" b="1" err="1"/>
              <a:t>communication</a:t>
            </a:r>
            <a:r>
              <a:rPr lang="da-DK" sz="2800" b="1"/>
              <a:t>, </a:t>
            </a:r>
            <a:r>
              <a:rPr lang="da-DK" sz="2800" b="1" err="1"/>
              <a:t>collaboration</a:t>
            </a:r>
            <a:r>
              <a:rPr lang="da-DK" sz="2800" b="1"/>
              <a:t>, and </a:t>
            </a:r>
            <a:r>
              <a:rPr lang="da-DK" sz="2800" b="1" err="1"/>
              <a:t>awareness</a:t>
            </a:r>
            <a:endParaRPr lang="da-DK" sz="2800" b="1"/>
          </a:p>
          <a:p>
            <a:pPr marL="457200" indent="-457200">
              <a:buChar char="•"/>
            </a:pPr>
            <a:r>
              <a:rPr lang="da-DK" sz="2400"/>
              <a:t>Participants </a:t>
            </a:r>
            <a:r>
              <a:rPr lang="da-DK" sz="2400" err="1"/>
              <a:t>may</a:t>
            </a:r>
            <a:r>
              <a:rPr lang="da-DK" sz="2400"/>
              <a:t> </a:t>
            </a:r>
            <a:r>
              <a:rPr lang="da-DK" sz="2400" err="1"/>
              <a:t>develop</a:t>
            </a:r>
            <a:r>
              <a:rPr lang="da-DK" sz="2400"/>
              <a:t> </a:t>
            </a:r>
            <a:r>
              <a:rPr lang="da-DK" sz="2400" err="1"/>
              <a:t>communication</a:t>
            </a:r>
            <a:r>
              <a:rPr lang="da-DK" sz="2400"/>
              <a:t> and </a:t>
            </a:r>
            <a:r>
              <a:rPr lang="da-DK" sz="2400" err="1"/>
              <a:t>collaborative</a:t>
            </a:r>
            <a:r>
              <a:rPr lang="da-DK" sz="2400"/>
              <a:t> </a:t>
            </a:r>
            <a:r>
              <a:rPr lang="da-DK" sz="2400" err="1"/>
              <a:t>skills</a:t>
            </a:r>
            <a:r>
              <a:rPr lang="da-DK" sz="2400"/>
              <a:t>, and </a:t>
            </a:r>
            <a:r>
              <a:rPr lang="da-DK" sz="2400" err="1"/>
              <a:t>they</a:t>
            </a:r>
            <a:r>
              <a:rPr lang="da-DK" sz="2400"/>
              <a:t> </a:t>
            </a:r>
            <a:r>
              <a:rPr lang="da-DK" sz="2400" err="1"/>
              <a:t>may</a:t>
            </a:r>
            <a:r>
              <a:rPr lang="da-DK" sz="2400"/>
              <a:t> </a:t>
            </a:r>
            <a:r>
              <a:rPr lang="da-DK" sz="2400" err="1"/>
              <a:t>gain</a:t>
            </a:r>
            <a:r>
              <a:rPr lang="da-DK" sz="2400"/>
              <a:t> </a:t>
            </a:r>
            <a:r>
              <a:rPr lang="da-DK" sz="2400" err="1"/>
              <a:t>awareness</a:t>
            </a:r>
            <a:r>
              <a:rPr lang="da-DK" sz="2400"/>
              <a:t> of </a:t>
            </a:r>
            <a:r>
              <a:rPr lang="da-DK" sz="2400" err="1"/>
              <a:t>environmental</a:t>
            </a:r>
            <a:r>
              <a:rPr lang="da-DK" sz="2400"/>
              <a:t> and social issues</a:t>
            </a:r>
          </a:p>
          <a:p>
            <a:r>
              <a:rPr lang="da-DK" sz="2800" b="1"/>
              <a:t>Empowerment, a sense of </a:t>
            </a:r>
            <a:r>
              <a:rPr lang="da-DK" sz="2800" b="1" err="1"/>
              <a:t>responsibility</a:t>
            </a:r>
            <a:r>
              <a:rPr lang="da-DK" sz="2800" b="1"/>
              <a:t>, and </a:t>
            </a:r>
            <a:r>
              <a:rPr lang="da-DK" sz="2800" b="1" err="1"/>
              <a:t>advocacy</a:t>
            </a:r>
            <a:endParaRPr lang="da-DK" sz="2800" b="1"/>
          </a:p>
          <a:p>
            <a:pPr marL="457200" indent="-457200">
              <a:buChar char="•"/>
            </a:pPr>
            <a:r>
              <a:rPr lang="da-DK" sz="2400"/>
              <a:t>Participants </a:t>
            </a:r>
            <a:r>
              <a:rPr lang="da-DK" sz="2400" err="1"/>
              <a:t>gain</a:t>
            </a:r>
            <a:r>
              <a:rPr lang="da-DK" sz="2400"/>
              <a:t> </a:t>
            </a:r>
            <a:r>
              <a:rPr lang="da-DK" sz="2400" err="1"/>
              <a:t>insight</a:t>
            </a:r>
            <a:r>
              <a:rPr lang="da-DK" sz="2400"/>
              <a:t> </a:t>
            </a:r>
            <a:r>
              <a:rPr lang="da-DK" sz="2400" err="1"/>
              <a:t>into</a:t>
            </a:r>
            <a:r>
              <a:rPr lang="da-DK" sz="2400"/>
              <a:t> </a:t>
            </a:r>
            <a:r>
              <a:rPr lang="da-DK" sz="2400" err="1"/>
              <a:t>project</a:t>
            </a:r>
            <a:r>
              <a:rPr lang="da-DK" sz="2400"/>
              <a:t> management and teamwork, and </a:t>
            </a:r>
            <a:r>
              <a:rPr lang="da-DK" sz="2400" err="1"/>
              <a:t>may</a:t>
            </a:r>
            <a:r>
              <a:rPr lang="da-DK" sz="2400"/>
              <a:t> </a:t>
            </a:r>
            <a:r>
              <a:rPr lang="da-DK" sz="2400" err="1"/>
              <a:t>become</a:t>
            </a:r>
            <a:r>
              <a:rPr lang="da-DK" sz="2400"/>
              <a:t> </a:t>
            </a:r>
            <a:r>
              <a:rPr lang="da-DK" sz="2400" err="1">
                <a:ea typeface="+mn-lt"/>
                <a:cs typeface="+mn-lt"/>
              </a:rPr>
              <a:t>advocates</a:t>
            </a:r>
            <a:r>
              <a:rPr lang="da-DK" sz="2400">
                <a:ea typeface="+mn-lt"/>
                <a:cs typeface="+mn-lt"/>
              </a:rPr>
              <a:t> for science and community </a:t>
            </a:r>
            <a:r>
              <a:rPr lang="da-DK" sz="2400" err="1">
                <a:ea typeface="+mn-lt"/>
                <a:cs typeface="+mn-lt"/>
              </a:rPr>
              <a:t>involvement</a:t>
            </a:r>
            <a:endParaRPr lang="da-DK" sz="2400">
              <a:ea typeface="+mn-lt"/>
              <a:cs typeface="+mn-lt"/>
            </a:endParaRPr>
          </a:p>
        </p:txBody>
      </p:sp>
      <p:sp>
        <p:nvSpPr>
          <p:cNvPr id="3" name="Pladsholder til tekst 2">
            <a:extLst>
              <a:ext uri="{FF2B5EF4-FFF2-40B4-BE49-F238E27FC236}">
                <a16:creationId xmlns:a16="http://schemas.microsoft.com/office/drawing/2014/main" id="{E1AB7980-294C-479C-12B3-B320226542F0}"/>
              </a:ext>
            </a:extLst>
          </p:cNvPr>
          <p:cNvSpPr>
            <a:spLocks noGrp="1"/>
          </p:cNvSpPr>
          <p:nvPr>
            <p:ph type="body" sz="quarter" idx="11"/>
          </p:nvPr>
        </p:nvSpPr>
        <p:spPr/>
        <p:txBody>
          <a:bodyPr lIns="91440" tIns="45720" rIns="91440" bIns="45720" anchor="t"/>
          <a:lstStyle/>
          <a:p>
            <a:r>
              <a:rPr lang="da-DK"/>
              <a:t>Participants </a:t>
            </a:r>
            <a:r>
              <a:rPr lang="da-DK" err="1"/>
              <a:t>can</a:t>
            </a:r>
            <a:r>
              <a:rPr lang="da-DK"/>
              <a:t> </a:t>
            </a:r>
            <a:r>
              <a:rPr lang="da-DK" err="1"/>
              <a:t>acquire</a:t>
            </a:r>
            <a:r>
              <a:rPr lang="da-DK"/>
              <a:t> a range of </a:t>
            </a:r>
            <a:r>
              <a:rPr lang="da-DK" err="1"/>
              <a:t>skills</a:t>
            </a:r>
            <a:r>
              <a:rPr lang="da-DK"/>
              <a:t> and </a:t>
            </a:r>
            <a:r>
              <a:rPr lang="da-DK" err="1"/>
              <a:t>knowledge</a:t>
            </a:r>
          </a:p>
        </p:txBody>
      </p:sp>
      <p:sp>
        <p:nvSpPr>
          <p:cNvPr id="2" name="Pladsholder til tekst 1">
            <a:extLst>
              <a:ext uri="{FF2B5EF4-FFF2-40B4-BE49-F238E27FC236}">
                <a16:creationId xmlns:a16="http://schemas.microsoft.com/office/drawing/2014/main" id="{5DD061DF-12E9-2689-C296-DD3E3205241A}"/>
              </a:ext>
            </a:extLst>
          </p:cNvPr>
          <p:cNvSpPr>
            <a:spLocks noGrp="1"/>
          </p:cNvSpPr>
          <p:nvPr>
            <p:ph type="body" sz="quarter" idx="10"/>
          </p:nvPr>
        </p:nvSpPr>
        <p:spPr/>
        <p:txBody>
          <a:bodyPr lIns="91440" tIns="45720" rIns="91440" bIns="45720" anchor="t"/>
          <a:lstStyle/>
          <a:p>
            <a:r>
              <a:rPr lang="da-DK" err="1"/>
              <a:t>Recognizing</a:t>
            </a:r>
            <a:r>
              <a:rPr lang="da-DK"/>
              <a:t> the </a:t>
            </a:r>
            <a:r>
              <a:rPr lang="da-DK" err="1"/>
              <a:t>diversity</a:t>
            </a:r>
            <a:r>
              <a:rPr lang="da-DK"/>
              <a:t> of learning </a:t>
            </a:r>
            <a:r>
              <a:rPr lang="da-DK" err="1"/>
              <a:t>outcomes</a:t>
            </a:r>
          </a:p>
        </p:txBody>
      </p:sp>
    </p:spTree>
    <p:extLst>
      <p:ext uri="{BB962C8B-B14F-4D97-AF65-F5344CB8AC3E}">
        <p14:creationId xmlns:p14="http://schemas.microsoft.com/office/powerpoint/2010/main" val="3734849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A55F1-F20E-4BEA-B2DB-29A16B5AFF32}"/>
              </a:ext>
            </a:extLst>
          </p:cNvPr>
          <p:cNvSpPr>
            <a:spLocks noGrp="1"/>
          </p:cNvSpPr>
          <p:nvPr>
            <p:ph type="body" sz="quarter" idx="10"/>
          </p:nvPr>
        </p:nvSpPr>
        <p:spPr>
          <a:xfrm>
            <a:off x="1110217" y="4904638"/>
            <a:ext cx="4359249" cy="398012"/>
          </a:xfrm>
        </p:spPr>
        <p:txBody>
          <a:bodyPr lIns="91440" tIns="45720" rIns="91440" bIns="45720" anchor="t"/>
          <a:lstStyle/>
          <a:p>
            <a:r>
              <a:rPr lang="en-US" dirty="0"/>
              <a:t>Training Module 2.2.2</a:t>
            </a:r>
            <a:endParaRPr lang="it-IT" dirty="0"/>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3" y="3097007"/>
            <a:ext cx="5245918" cy="1712060"/>
          </a:xfrm>
        </p:spPr>
        <p:txBody>
          <a:bodyPr lIns="91440" tIns="45720" rIns="91440" bIns="45720" anchor="t"/>
          <a:lstStyle/>
          <a:p>
            <a:r>
              <a:rPr lang="en-US"/>
              <a:t>Effective communication and engagement </a:t>
            </a:r>
            <a:endParaRPr lang="it-IT" dirty="0"/>
          </a:p>
        </p:txBody>
      </p:sp>
    </p:spTree>
    <p:extLst>
      <p:ext uri="{BB962C8B-B14F-4D97-AF65-F5344CB8AC3E}">
        <p14:creationId xmlns:p14="http://schemas.microsoft.com/office/powerpoint/2010/main" val="255568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256BE218-2B3E-08A6-6F7A-C35EF1085477}"/>
              </a:ext>
            </a:extLst>
          </p:cNvPr>
          <p:cNvSpPr>
            <a:spLocks noGrp="1"/>
          </p:cNvSpPr>
          <p:nvPr>
            <p:ph type="body" sz="quarter" idx="12"/>
          </p:nvPr>
        </p:nvSpPr>
        <p:spPr>
          <a:xfrm>
            <a:off x="611188" y="2274888"/>
            <a:ext cx="11106711" cy="3657600"/>
          </a:xfrm>
        </p:spPr>
        <p:txBody>
          <a:bodyPr lIns="91440" tIns="45720" rIns="91440" bIns="45720" anchor="t"/>
          <a:lstStyle/>
          <a:p>
            <a:r>
              <a:rPr lang="da-DK" sz="2800" b="1" err="1"/>
              <a:t>Effective</a:t>
            </a:r>
            <a:r>
              <a:rPr lang="da-DK" sz="2800" b="1"/>
              <a:t> </a:t>
            </a:r>
            <a:r>
              <a:rPr lang="da-DK" sz="2800" b="1" err="1"/>
              <a:t>communication</a:t>
            </a:r>
            <a:r>
              <a:rPr lang="da-DK" sz="2800" b="1"/>
              <a:t> and engagement </a:t>
            </a:r>
            <a:r>
              <a:rPr lang="da-DK" sz="2800" b="1" err="1"/>
              <a:t>ensures</a:t>
            </a:r>
            <a:r>
              <a:rPr lang="da-DK" sz="2800" b="1"/>
              <a:t> common </a:t>
            </a:r>
            <a:r>
              <a:rPr lang="da-DK" sz="2800" b="1" err="1"/>
              <a:t>understanding</a:t>
            </a:r>
            <a:r>
              <a:rPr lang="da-DK" sz="2800" b="1"/>
              <a:t> of </a:t>
            </a:r>
            <a:r>
              <a:rPr lang="da-DK" sz="2800" b="1" err="1"/>
              <a:t>goals</a:t>
            </a:r>
            <a:r>
              <a:rPr lang="da-DK" sz="2800" b="1"/>
              <a:t>, </a:t>
            </a:r>
            <a:r>
              <a:rPr lang="da-DK" sz="2800" b="1" err="1"/>
              <a:t>methods</a:t>
            </a:r>
            <a:r>
              <a:rPr lang="da-DK" sz="2800" b="1"/>
              <a:t>, and </a:t>
            </a:r>
            <a:r>
              <a:rPr lang="da-DK" sz="2800" b="1" err="1"/>
              <a:t>process</a:t>
            </a:r>
            <a:r>
              <a:rPr lang="da-DK" sz="2800" b="1"/>
              <a:t>, </a:t>
            </a:r>
            <a:r>
              <a:rPr lang="da-DK" sz="2800" b="1" err="1"/>
              <a:t>while</a:t>
            </a:r>
            <a:r>
              <a:rPr lang="da-DK" sz="2800" b="1"/>
              <a:t> </a:t>
            </a:r>
            <a:r>
              <a:rPr lang="da-DK" sz="2800" b="1" err="1"/>
              <a:t>also</a:t>
            </a:r>
            <a:r>
              <a:rPr lang="da-DK" sz="2800" b="1"/>
              <a:t> </a:t>
            </a:r>
            <a:r>
              <a:rPr lang="da-DK" sz="2800" b="1" err="1"/>
              <a:t>building</a:t>
            </a:r>
            <a:r>
              <a:rPr lang="da-DK" sz="2800" b="1"/>
              <a:t> a sense of community </a:t>
            </a:r>
          </a:p>
          <a:p>
            <a:pPr marL="457200" indent="-457200">
              <a:buChar char="•"/>
            </a:pPr>
            <a:r>
              <a:rPr lang="da-DK" sz="2400" b="1"/>
              <a:t>Data </a:t>
            </a:r>
            <a:r>
              <a:rPr lang="da-DK" sz="2400" b="1" err="1"/>
              <a:t>quality</a:t>
            </a:r>
            <a:r>
              <a:rPr lang="da-DK" sz="2400" b="1"/>
              <a:t> and </a:t>
            </a:r>
            <a:r>
              <a:rPr lang="da-DK" sz="2400" b="1" err="1"/>
              <a:t>reliability</a:t>
            </a:r>
            <a:r>
              <a:rPr lang="da-DK" sz="2400" b="1"/>
              <a:t>: </a:t>
            </a:r>
            <a:r>
              <a:rPr lang="da-DK" sz="2400" err="1"/>
              <a:t>engaging</a:t>
            </a:r>
            <a:r>
              <a:rPr lang="da-DK" sz="2400"/>
              <a:t> with participants promotes data </a:t>
            </a:r>
            <a:r>
              <a:rPr lang="da-DK" sz="2400" err="1"/>
              <a:t>accuracy</a:t>
            </a:r>
            <a:r>
              <a:rPr lang="da-DK" sz="2400"/>
              <a:t>, </a:t>
            </a:r>
            <a:r>
              <a:rPr lang="da-DK" sz="2400" err="1"/>
              <a:t>reliability</a:t>
            </a:r>
            <a:r>
              <a:rPr lang="da-DK" sz="2400"/>
              <a:t>, and </a:t>
            </a:r>
            <a:r>
              <a:rPr lang="da-DK" sz="2400" err="1"/>
              <a:t>validity</a:t>
            </a:r>
            <a:endParaRPr lang="da-DK" sz="2400"/>
          </a:p>
          <a:p>
            <a:pPr marL="457200" indent="-457200">
              <a:buChar char="•"/>
            </a:pPr>
            <a:r>
              <a:rPr lang="da-DK" sz="2400" b="1"/>
              <a:t>Motivation and retention:</a:t>
            </a:r>
            <a:r>
              <a:rPr lang="da-DK" sz="2400"/>
              <a:t> </a:t>
            </a:r>
            <a:r>
              <a:rPr lang="da-DK" sz="2400" err="1"/>
              <a:t>help</a:t>
            </a:r>
            <a:r>
              <a:rPr lang="da-DK" sz="2400"/>
              <a:t> partipants feel </a:t>
            </a:r>
            <a:r>
              <a:rPr lang="da-DK" sz="2400" err="1"/>
              <a:t>committed</a:t>
            </a:r>
            <a:r>
              <a:rPr lang="da-DK" sz="2400"/>
              <a:t> over time, </a:t>
            </a:r>
            <a:r>
              <a:rPr lang="da-DK" sz="2400" err="1"/>
              <a:t>encouraging</a:t>
            </a:r>
            <a:r>
              <a:rPr lang="da-DK" sz="2400"/>
              <a:t> </a:t>
            </a:r>
            <a:r>
              <a:rPr lang="da-DK" sz="2400" err="1"/>
              <a:t>continued</a:t>
            </a:r>
            <a:r>
              <a:rPr lang="da-DK" sz="2400"/>
              <a:t> </a:t>
            </a:r>
            <a:r>
              <a:rPr lang="da-DK" sz="2400" err="1"/>
              <a:t>involvement</a:t>
            </a:r>
            <a:r>
              <a:rPr lang="da-DK" sz="2400"/>
              <a:t> and </a:t>
            </a:r>
            <a:r>
              <a:rPr lang="da-DK" sz="2400" err="1"/>
              <a:t>sustained</a:t>
            </a:r>
            <a:r>
              <a:rPr lang="da-DK" sz="2400"/>
              <a:t> </a:t>
            </a:r>
            <a:r>
              <a:rPr lang="da-DK" sz="2400" err="1"/>
              <a:t>contribution</a:t>
            </a:r>
            <a:endParaRPr lang="da-DK" sz="2400"/>
          </a:p>
          <a:p>
            <a:pPr marL="457200" indent="-457200">
              <a:buChar char="•"/>
            </a:pPr>
            <a:r>
              <a:rPr lang="da-DK" sz="2400" b="1"/>
              <a:t>Public </a:t>
            </a:r>
            <a:r>
              <a:rPr lang="da-DK" sz="2400" b="1" err="1"/>
              <a:t>awareness</a:t>
            </a:r>
            <a:r>
              <a:rPr lang="da-DK" sz="2400" b="1"/>
              <a:t> and </a:t>
            </a:r>
            <a:r>
              <a:rPr lang="da-DK" sz="2400" b="1" err="1"/>
              <a:t>impact</a:t>
            </a:r>
            <a:r>
              <a:rPr lang="da-DK" sz="2400" b="1"/>
              <a:t>: </a:t>
            </a:r>
            <a:r>
              <a:rPr lang="da-DK" sz="2400"/>
              <a:t>foster participants' </a:t>
            </a:r>
            <a:r>
              <a:rPr lang="da-DK" sz="2400" err="1"/>
              <a:t>ownership</a:t>
            </a:r>
            <a:r>
              <a:rPr lang="da-DK" sz="2400"/>
              <a:t>, so </a:t>
            </a:r>
            <a:r>
              <a:rPr lang="da-DK" sz="2400" err="1"/>
              <a:t>that</a:t>
            </a:r>
            <a:r>
              <a:rPr lang="da-DK" sz="2400"/>
              <a:t> </a:t>
            </a:r>
            <a:r>
              <a:rPr lang="da-DK" sz="2400" err="1"/>
              <a:t>they</a:t>
            </a:r>
            <a:r>
              <a:rPr lang="da-DK" sz="2400"/>
              <a:t> </a:t>
            </a:r>
            <a:r>
              <a:rPr lang="da-DK" sz="2400" err="1"/>
              <a:t>are</a:t>
            </a:r>
            <a:r>
              <a:rPr lang="da-DK" sz="2400"/>
              <a:t> more </a:t>
            </a:r>
            <a:r>
              <a:rPr lang="da-DK" sz="2400" err="1"/>
              <a:t>likely</a:t>
            </a:r>
            <a:r>
              <a:rPr lang="da-DK" sz="2400"/>
              <a:t> to </a:t>
            </a:r>
            <a:r>
              <a:rPr lang="da-DK" sz="2400" err="1"/>
              <a:t>share</a:t>
            </a:r>
            <a:r>
              <a:rPr lang="da-DK" sz="2400"/>
              <a:t> </a:t>
            </a:r>
            <a:r>
              <a:rPr lang="da-DK" sz="2400" err="1"/>
              <a:t>knowledge</a:t>
            </a:r>
            <a:r>
              <a:rPr lang="da-DK" sz="2400"/>
              <a:t> and </a:t>
            </a:r>
            <a:r>
              <a:rPr lang="da-DK" sz="2400" err="1"/>
              <a:t>experiences</a:t>
            </a:r>
            <a:endParaRPr lang="da-DK" sz="2400" dirty="0"/>
          </a:p>
        </p:txBody>
      </p:sp>
      <p:sp>
        <p:nvSpPr>
          <p:cNvPr id="3" name="Pladsholder til tekst 2">
            <a:extLst>
              <a:ext uri="{FF2B5EF4-FFF2-40B4-BE49-F238E27FC236}">
                <a16:creationId xmlns:a16="http://schemas.microsoft.com/office/drawing/2014/main" id="{2F016B6A-513C-C95B-3247-637EB22595D4}"/>
              </a:ext>
            </a:extLst>
          </p:cNvPr>
          <p:cNvSpPr>
            <a:spLocks noGrp="1"/>
          </p:cNvSpPr>
          <p:nvPr>
            <p:ph type="body" sz="quarter" idx="11"/>
          </p:nvPr>
        </p:nvSpPr>
        <p:spPr/>
        <p:txBody>
          <a:bodyPr lIns="91440" tIns="45720" rIns="91440" bIns="45720" anchor="t"/>
          <a:lstStyle/>
          <a:p>
            <a:r>
              <a:rPr lang="da-DK"/>
              <a:t>Key </a:t>
            </a:r>
            <a:r>
              <a:rPr lang="da-DK" err="1"/>
              <a:t>take-aways</a:t>
            </a:r>
          </a:p>
        </p:txBody>
      </p:sp>
      <p:sp>
        <p:nvSpPr>
          <p:cNvPr id="2" name="Pladsholder til tekst 1">
            <a:extLst>
              <a:ext uri="{FF2B5EF4-FFF2-40B4-BE49-F238E27FC236}">
                <a16:creationId xmlns:a16="http://schemas.microsoft.com/office/drawing/2014/main" id="{09E6E48C-2D7E-B3E1-2A22-785DB3ADB1F8}"/>
              </a:ext>
            </a:extLst>
          </p:cNvPr>
          <p:cNvSpPr>
            <a:spLocks noGrp="1"/>
          </p:cNvSpPr>
          <p:nvPr>
            <p:ph type="body" sz="quarter" idx="10"/>
          </p:nvPr>
        </p:nvSpPr>
        <p:spPr/>
        <p:txBody>
          <a:bodyPr lIns="91440" tIns="45720" rIns="91440" bIns="45720" anchor="t"/>
          <a:lstStyle/>
          <a:p>
            <a:r>
              <a:rPr lang="da-DK" err="1"/>
              <a:t>What</a:t>
            </a:r>
            <a:r>
              <a:rPr lang="da-DK"/>
              <a:t> </a:t>
            </a:r>
            <a:r>
              <a:rPr lang="da-DK" err="1"/>
              <a:t>makes</a:t>
            </a:r>
            <a:r>
              <a:rPr lang="da-DK"/>
              <a:t> </a:t>
            </a:r>
            <a:r>
              <a:rPr lang="da-DK" err="1"/>
              <a:t>communication</a:t>
            </a:r>
            <a:r>
              <a:rPr lang="da-DK"/>
              <a:t> and engagement with participants in </a:t>
            </a:r>
            <a:r>
              <a:rPr lang="da-DK" err="1"/>
              <a:t>citizen</a:t>
            </a:r>
            <a:r>
              <a:rPr lang="da-DK"/>
              <a:t> science </a:t>
            </a:r>
            <a:r>
              <a:rPr lang="da-DK" err="1"/>
              <a:t>crucial</a:t>
            </a:r>
            <a:r>
              <a:rPr lang="da-DK"/>
              <a:t>?</a:t>
            </a:r>
          </a:p>
        </p:txBody>
      </p:sp>
    </p:spTree>
    <p:extLst>
      <p:ext uri="{BB962C8B-B14F-4D97-AF65-F5344CB8AC3E}">
        <p14:creationId xmlns:p14="http://schemas.microsoft.com/office/powerpoint/2010/main" val="1447258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pic>
        <p:nvPicPr>
          <p:cNvPr id="4" name="Billede 3" descr="Et billede, der indeholder tekst, tøj, Ansigt, person&#10;&#10;Beskrivelsen er genereret automatisk">
            <a:extLst>
              <a:ext uri="{FF2B5EF4-FFF2-40B4-BE49-F238E27FC236}">
                <a16:creationId xmlns:a16="http://schemas.microsoft.com/office/drawing/2014/main" id="{188D5A59-591B-DEF7-FE4D-160354516D35}"/>
              </a:ext>
            </a:extLst>
          </p:cNvPr>
          <p:cNvPicPr>
            <a:picLocks noChangeAspect="1"/>
          </p:cNvPicPr>
          <p:nvPr/>
        </p:nvPicPr>
        <p:blipFill>
          <a:blip r:embed="rId2"/>
          <a:stretch>
            <a:fillRect/>
          </a:stretch>
        </p:blipFill>
        <p:spPr>
          <a:xfrm>
            <a:off x="-376518" y="2760"/>
            <a:ext cx="12577481" cy="7049704"/>
          </a:xfrm>
          <a:prstGeom prst="rect">
            <a:avLst/>
          </a:prstGeom>
        </p:spPr>
      </p:pic>
    </p:spTree>
    <p:extLst>
      <p:ext uri="{BB962C8B-B14F-4D97-AF65-F5344CB8AC3E}">
        <p14:creationId xmlns:p14="http://schemas.microsoft.com/office/powerpoint/2010/main" val="3956858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427B6D2-0C0E-4704-D426-1AEBC675BA91}"/>
              </a:ext>
            </a:extLst>
          </p:cNvPr>
          <p:cNvSpPr>
            <a:spLocks noGrp="1"/>
          </p:cNvSpPr>
          <p:nvPr>
            <p:ph type="body" sz="quarter" idx="12"/>
          </p:nvPr>
        </p:nvSpPr>
        <p:spPr/>
        <p:txBody>
          <a:bodyPr lIns="91440" tIns="45720" rIns="91440" bIns="45720" anchor="t"/>
          <a:lstStyle/>
          <a:p>
            <a:r>
              <a:rPr lang="da-DK" sz="2800" b="1" err="1"/>
              <a:t>Determine</a:t>
            </a:r>
            <a:r>
              <a:rPr lang="da-DK" sz="2800" b="1"/>
              <a:t> the </a:t>
            </a:r>
            <a:r>
              <a:rPr lang="da-DK" sz="2800" b="1" err="1"/>
              <a:t>project</a:t>
            </a:r>
            <a:r>
              <a:rPr lang="da-DK" sz="2800" b="1"/>
              <a:t> </a:t>
            </a:r>
            <a:r>
              <a:rPr lang="da-DK" sz="2800" b="1" err="1"/>
              <a:t>aims</a:t>
            </a:r>
            <a:r>
              <a:rPr lang="da-DK" sz="2800" b="1"/>
              <a:t> and indicators</a:t>
            </a:r>
            <a:endParaRPr lang="da-DK" b="1" err="1"/>
          </a:p>
          <a:p>
            <a:pPr marL="342900" indent="-342900">
              <a:buChar char="•"/>
            </a:pPr>
            <a:r>
              <a:rPr lang="da-DK" sz="2400" err="1"/>
              <a:t>Often</a:t>
            </a:r>
            <a:r>
              <a:rPr lang="da-DK" sz="2400"/>
              <a:t> a balance </a:t>
            </a:r>
            <a:r>
              <a:rPr lang="da-DK" sz="2400" err="1"/>
              <a:t>between</a:t>
            </a:r>
            <a:r>
              <a:rPr lang="da-DK" sz="2400"/>
              <a:t> </a:t>
            </a:r>
            <a:r>
              <a:rPr lang="da-DK" sz="2400" err="1">
                <a:ea typeface="+mn-lt"/>
                <a:cs typeface="+mn-lt"/>
              </a:rPr>
              <a:t>contributing</a:t>
            </a:r>
            <a:r>
              <a:rPr lang="da-DK" sz="2400">
                <a:ea typeface="+mn-lt"/>
                <a:cs typeface="+mn-lt"/>
              </a:rPr>
              <a:t> to science, </a:t>
            </a:r>
            <a:r>
              <a:rPr lang="da-DK" sz="2400" err="1">
                <a:ea typeface="+mn-lt"/>
                <a:cs typeface="+mn-lt"/>
              </a:rPr>
              <a:t>raising</a:t>
            </a:r>
            <a:r>
              <a:rPr lang="da-DK" sz="2400">
                <a:ea typeface="+mn-lt"/>
                <a:cs typeface="+mn-lt"/>
              </a:rPr>
              <a:t> public </a:t>
            </a:r>
            <a:r>
              <a:rPr lang="da-DK" sz="2400" err="1">
                <a:ea typeface="+mn-lt"/>
                <a:cs typeface="+mn-lt"/>
              </a:rPr>
              <a:t>awareness</a:t>
            </a:r>
            <a:r>
              <a:rPr lang="da-DK" sz="2400">
                <a:ea typeface="+mn-lt"/>
                <a:cs typeface="+mn-lt"/>
              </a:rPr>
              <a:t> of a </a:t>
            </a:r>
            <a:r>
              <a:rPr lang="da-DK" sz="2400" err="1">
                <a:ea typeface="+mn-lt"/>
                <a:cs typeface="+mn-lt"/>
              </a:rPr>
              <a:t>scientific</a:t>
            </a:r>
            <a:r>
              <a:rPr lang="da-DK" sz="2400">
                <a:ea typeface="+mn-lt"/>
                <a:cs typeface="+mn-lt"/>
              </a:rPr>
              <a:t> issue, </a:t>
            </a:r>
            <a:r>
              <a:rPr lang="da-DK" sz="2400" err="1">
                <a:ea typeface="+mn-lt"/>
                <a:cs typeface="+mn-lt"/>
              </a:rPr>
              <a:t>involving</a:t>
            </a:r>
            <a:r>
              <a:rPr lang="da-DK" sz="2400">
                <a:ea typeface="+mn-lt"/>
                <a:cs typeface="+mn-lt"/>
              </a:rPr>
              <a:t> </a:t>
            </a:r>
            <a:r>
              <a:rPr lang="da-DK" sz="2400" err="1">
                <a:ea typeface="+mn-lt"/>
                <a:cs typeface="+mn-lt"/>
              </a:rPr>
              <a:t>members</a:t>
            </a:r>
            <a:r>
              <a:rPr lang="da-DK" sz="2400">
                <a:ea typeface="+mn-lt"/>
                <a:cs typeface="+mn-lt"/>
              </a:rPr>
              <a:t> of the public in </a:t>
            </a:r>
            <a:r>
              <a:rPr lang="da-DK" sz="2400" err="1">
                <a:ea typeface="+mn-lt"/>
                <a:cs typeface="+mn-lt"/>
              </a:rPr>
              <a:t>setting</a:t>
            </a:r>
            <a:r>
              <a:rPr lang="da-DK" sz="2400">
                <a:ea typeface="+mn-lt"/>
                <a:cs typeface="+mn-lt"/>
              </a:rPr>
              <a:t> the research agenda and </a:t>
            </a:r>
            <a:r>
              <a:rPr lang="da-DK" sz="2400" err="1">
                <a:ea typeface="+mn-lt"/>
                <a:cs typeface="+mn-lt"/>
              </a:rPr>
              <a:t>finding</a:t>
            </a:r>
            <a:r>
              <a:rPr lang="da-DK" sz="2400">
                <a:ea typeface="+mn-lt"/>
                <a:cs typeface="+mn-lt"/>
              </a:rPr>
              <a:t> solutions to social issues</a:t>
            </a:r>
          </a:p>
          <a:p>
            <a:r>
              <a:rPr lang="da-DK" sz="2800" b="1" err="1"/>
              <a:t>Define</a:t>
            </a:r>
            <a:r>
              <a:rPr lang="da-DK" sz="2800" b="1"/>
              <a:t> the </a:t>
            </a:r>
            <a:r>
              <a:rPr lang="da-DK" sz="2800" b="1" err="1"/>
              <a:t>level</a:t>
            </a:r>
            <a:r>
              <a:rPr lang="da-DK" sz="2800" b="1"/>
              <a:t> of engagement</a:t>
            </a:r>
          </a:p>
          <a:p>
            <a:pPr marL="342900" indent="-342900">
              <a:buChar char="•"/>
            </a:pPr>
            <a:r>
              <a:rPr lang="da-DK" sz="2400"/>
              <a:t>Participants </a:t>
            </a:r>
            <a:r>
              <a:rPr lang="da-DK" sz="2400" err="1"/>
              <a:t>may</a:t>
            </a:r>
            <a:r>
              <a:rPr lang="da-DK" sz="2400"/>
              <a:t> </a:t>
            </a:r>
            <a:r>
              <a:rPr lang="da-DK" sz="2400" err="1"/>
              <a:t>help</a:t>
            </a:r>
            <a:r>
              <a:rPr lang="da-DK" sz="2400"/>
              <a:t> in </a:t>
            </a:r>
            <a:r>
              <a:rPr lang="da-DK" sz="2400" err="1"/>
              <a:t>any</a:t>
            </a:r>
            <a:r>
              <a:rPr lang="da-DK" sz="2400"/>
              <a:t> </a:t>
            </a:r>
            <a:r>
              <a:rPr lang="da-DK" sz="2400" err="1"/>
              <a:t>one</a:t>
            </a:r>
            <a:r>
              <a:rPr lang="da-DK" sz="2400"/>
              <a:t> of </a:t>
            </a:r>
            <a:r>
              <a:rPr lang="da-DK" sz="2400" err="1"/>
              <a:t>these</a:t>
            </a:r>
            <a:r>
              <a:rPr lang="da-DK" sz="2400"/>
              <a:t> tasks: 1) </a:t>
            </a:r>
            <a:r>
              <a:rPr lang="da-DK" sz="2400" err="1"/>
              <a:t>setting</a:t>
            </a:r>
            <a:r>
              <a:rPr lang="da-DK" sz="2400">
                <a:ea typeface="+mn-lt"/>
                <a:cs typeface="+mn-lt"/>
              </a:rPr>
              <a:t> the research </a:t>
            </a:r>
            <a:r>
              <a:rPr lang="da-DK" sz="2400" err="1">
                <a:ea typeface="+mn-lt"/>
                <a:cs typeface="+mn-lt"/>
              </a:rPr>
              <a:t>question</a:t>
            </a:r>
            <a:r>
              <a:rPr lang="da-DK" sz="2400">
                <a:ea typeface="+mn-lt"/>
                <a:cs typeface="+mn-lt"/>
              </a:rPr>
              <a:t>; 2) </a:t>
            </a:r>
            <a:r>
              <a:rPr lang="da-DK" sz="2400" err="1">
                <a:ea typeface="+mn-lt"/>
                <a:cs typeface="+mn-lt"/>
              </a:rPr>
              <a:t>searching</a:t>
            </a:r>
            <a:r>
              <a:rPr lang="da-DK" sz="2400">
                <a:ea typeface="+mn-lt"/>
                <a:cs typeface="+mn-lt"/>
              </a:rPr>
              <a:t> for information; 3) </a:t>
            </a:r>
            <a:r>
              <a:rPr lang="da-DK" sz="2400" err="1">
                <a:ea typeface="+mn-lt"/>
                <a:cs typeface="+mn-lt"/>
              </a:rPr>
              <a:t>formulating</a:t>
            </a:r>
            <a:r>
              <a:rPr lang="da-DK" sz="2400">
                <a:ea typeface="+mn-lt"/>
                <a:cs typeface="+mn-lt"/>
              </a:rPr>
              <a:t> a </a:t>
            </a:r>
            <a:r>
              <a:rPr lang="da-DK" sz="2400" err="1">
                <a:ea typeface="+mn-lt"/>
                <a:cs typeface="+mn-lt"/>
              </a:rPr>
              <a:t>hypothesis</a:t>
            </a:r>
            <a:r>
              <a:rPr lang="da-DK" sz="2400">
                <a:ea typeface="+mn-lt"/>
                <a:cs typeface="+mn-lt"/>
              </a:rPr>
              <a:t>; 4) </a:t>
            </a:r>
            <a:r>
              <a:rPr lang="da-DK" sz="2400" err="1">
                <a:ea typeface="+mn-lt"/>
                <a:cs typeface="+mn-lt"/>
              </a:rPr>
              <a:t>choosing</a:t>
            </a:r>
            <a:r>
              <a:rPr lang="da-DK" sz="2400">
                <a:ea typeface="+mn-lt"/>
                <a:cs typeface="+mn-lt"/>
              </a:rPr>
              <a:t> the data </a:t>
            </a:r>
            <a:r>
              <a:rPr lang="da-DK" sz="2400" err="1">
                <a:ea typeface="+mn-lt"/>
                <a:cs typeface="+mn-lt"/>
              </a:rPr>
              <a:t>collection</a:t>
            </a:r>
            <a:r>
              <a:rPr lang="da-DK" sz="2400">
                <a:ea typeface="+mn-lt"/>
                <a:cs typeface="+mn-lt"/>
              </a:rPr>
              <a:t> </a:t>
            </a:r>
            <a:r>
              <a:rPr lang="da-DK" sz="2400" err="1">
                <a:ea typeface="+mn-lt"/>
                <a:cs typeface="+mn-lt"/>
              </a:rPr>
              <a:t>methods</a:t>
            </a:r>
            <a:r>
              <a:rPr lang="da-DK" sz="2400">
                <a:ea typeface="+mn-lt"/>
                <a:cs typeface="+mn-lt"/>
              </a:rPr>
              <a:t>; 5) </a:t>
            </a:r>
            <a:r>
              <a:rPr lang="da-DK" sz="2400" err="1">
                <a:ea typeface="+mn-lt"/>
                <a:cs typeface="+mn-lt"/>
              </a:rPr>
              <a:t>gathering</a:t>
            </a:r>
            <a:r>
              <a:rPr lang="da-DK" sz="2400">
                <a:ea typeface="+mn-lt"/>
                <a:cs typeface="+mn-lt"/>
              </a:rPr>
              <a:t>, </a:t>
            </a:r>
            <a:r>
              <a:rPr lang="da-DK" sz="2400" err="1">
                <a:ea typeface="+mn-lt"/>
                <a:cs typeface="+mn-lt"/>
              </a:rPr>
              <a:t>analysing</a:t>
            </a:r>
            <a:r>
              <a:rPr lang="da-DK" sz="2400">
                <a:ea typeface="+mn-lt"/>
                <a:cs typeface="+mn-lt"/>
              </a:rPr>
              <a:t> and </a:t>
            </a:r>
            <a:r>
              <a:rPr lang="da-DK" sz="2400" err="1">
                <a:ea typeface="+mn-lt"/>
                <a:cs typeface="+mn-lt"/>
              </a:rPr>
              <a:t>interpreting</a:t>
            </a:r>
            <a:r>
              <a:rPr lang="da-DK" sz="2400">
                <a:ea typeface="+mn-lt"/>
                <a:cs typeface="+mn-lt"/>
              </a:rPr>
              <a:t> data; 6) </a:t>
            </a:r>
            <a:r>
              <a:rPr lang="da-DK" sz="2400" err="1">
                <a:ea typeface="+mn-lt"/>
                <a:cs typeface="+mn-lt"/>
              </a:rPr>
              <a:t>writing</a:t>
            </a:r>
            <a:r>
              <a:rPr lang="da-DK" sz="2400">
                <a:ea typeface="+mn-lt"/>
                <a:cs typeface="+mn-lt"/>
              </a:rPr>
              <a:t> and </a:t>
            </a:r>
            <a:r>
              <a:rPr lang="da-DK" sz="2400" err="1">
                <a:ea typeface="+mn-lt"/>
                <a:cs typeface="+mn-lt"/>
              </a:rPr>
              <a:t>disseminating</a:t>
            </a:r>
            <a:r>
              <a:rPr lang="da-DK" sz="2400">
                <a:ea typeface="+mn-lt"/>
                <a:cs typeface="+mn-lt"/>
              </a:rPr>
              <a:t> </a:t>
            </a:r>
            <a:r>
              <a:rPr lang="da-DK" sz="2400" err="1">
                <a:ea typeface="+mn-lt"/>
                <a:cs typeface="+mn-lt"/>
              </a:rPr>
              <a:t>conclusions</a:t>
            </a:r>
            <a:r>
              <a:rPr lang="da-DK" sz="2400">
                <a:ea typeface="+mn-lt"/>
                <a:cs typeface="+mn-lt"/>
              </a:rPr>
              <a:t>; and/or 7) </a:t>
            </a:r>
            <a:r>
              <a:rPr lang="da-DK" sz="2400" err="1">
                <a:ea typeface="+mn-lt"/>
                <a:cs typeface="+mn-lt"/>
              </a:rPr>
              <a:t>discussing</a:t>
            </a:r>
            <a:r>
              <a:rPr lang="da-DK" sz="2400">
                <a:ea typeface="+mn-lt"/>
                <a:cs typeface="+mn-lt"/>
              </a:rPr>
              <a:t> the </a:t>
            </a:r>
            <a:r>
              <a:rPr lang="da-DK" sz="2400" err="1">
                <a:ea typeface="+mn-lt"/>
                <a:cs typeface="+mn-lt"/>
              </a:rPr>
              <a:t>results</a:t>
            </a:r>
            <a:endParaRPr lang="da-DK" err="1"/>
          </a:p>
        </p:txBody>
      </p:sp>
      <p:sp>
        <p:nvSpPr>
          <p:cNvPr id="3" name="Pladsholder til tekst 2">
            <a:extLst>
              <a:ext uri="{FF2B5EF4-FFF2-40B4-BE49-F238E27FC236}">
                <a16:creationId xmlns:a16="http://schemas.microsoft.com/office/drawing/2014/main" id="{252CC2F2-A8DB-7897-A311-4D92C1C4820F}"/>
              </a:ext>
            </a:extLst>
          </p:cNvPr>
          <p:cNvSpPr>
            <a:spLocks noGrp="1"/>
          </p:cNvSpPr>
          <p:nvPr>
            <p:ph type="body" sz="quarter" idx="11"/>
          </p:nvPr>
        </p:nvSpPr>
        <p:spPr/>
        <p:txBody>
          <a:bodyPr lIns="91440" tIns="45720" rIns="91440" bIns="45720" anchor="t"/>
          <a:lstStyle/>
          <a:p>
            <a:r>
              <a:rPr lang="da-DK"/>
              <a:t>The </a:t>
            </a:r>
            <a:r>
              <a:rPr lang="da-DK" err="1"/>
              <a:t>building</a:t>
            </a:r>
            <a:r>
              <a:rPr lang="da-DK"/>
              <a:t> </a:t>
            </a:r>
            <a:r>
              <a:rPr lang="da-DK" err="1"/>
              <a:t>blocks</a:t>
            </a:r>
            <a:r>
              <a:rPr lang="da-DK"/>
              <a:t> of the </a:t>
            </a:r>
            <a:r>
              <a:rPr lang="da-DK" err="1"/>
              <a:t>communication</a:t>
            </a:r>
            <a:r>
              <a:rPr lang="da-DK"/>
              <a:t> plan</a:t>
            </a:r>
          </a:p>
        </p:txBody>
      </p:sp>
      <p:sp>
        <p:nvSpPr>
          <p:cNvPr id="2" name="Pladsholder til tekst 1">
            <a:extLst>
              <a:ext uri="{FF2B5EF4-FFF2-40B4-BE49-F238E27FC236}">
                <a16:creationId xmlns:a16="http://schemas.microsoft.com/office/drawing/2014/main" id="{E77EBE03-8AF1-50C6-6C33-8E02E34C57C6}"/>
              </a:ext>
            </a:extLst>
          </p:cNvPr>
          <p:cNvSpPr>
            <a:spLocks noGrp="1"/>
          </p:cNvSpPr>
          <p:nvPr>
            <p:ph type="body" sz="quarter" idx="10"/>
          </p:nvPr>
        </p:nvSpPr>
        <p:spPr/>
        <p:txBody>
          <a:bodyPr lIns="91440" tIns="45720" rIns="91440" bIns="45720" anchor="t"/>
          <a:lstStyle/>
          <a:p>
            <a:r>
              <a:rPr lang="da-DK" err="1"/>
              <a:t>Every</a:t>
            </a:r>
            <a:r>
              <a:rPr lang="da-DK"/>
              <a:t> </a:t>
            </a:r>
            <a:r>
              <a:rPr lang="da-DK" err="1"/>
              <a:t>good</a:t>
            </a:r>
            <a:r>
              <a:rPr lang="da-DK"/>
              <a:t> </a:t>
            </a:r>
            <a:r>
              <a:rPr lang="da-DK" err="1"/>
              <a:t>citizen</a:t>
            </a:r>
            <a:r>
              <a:rPr lang="da-DK"/>
              <a:t> science </a:t>
            </a:r>
            <a:r>
              <a:rPr lang="da-DK" err="1"/>
              <a:t>project</a:t>
            </a:r>
            <a:r>
              <a:rPr lang="da-DK"/>
              <a:t> </a:t>
            </a:r>
            <a:r>
              <a:rPr lang="da-DK" err="1"/>
              <a:t>comes</a:t>
            </a:r>
            <a:r>
              <a:rPr lang="da-DK"/>
              <a:t> with a solid and </a:t>
            </a:r>
            <a:r>
              <a:rPr lang="da-DK" err="1"/>
              <a:t>sustainable</a:t>
            </a:r>
            <a:r>
              <a:rPr lang="da-DK"/>
              <a:t> </a:t>
            </a:r>
            <a:r>
              <a:rPr lang="da-DK" err="1"/>
              <a:t>communication</a:t>
            </a:r>
            <a:r>
              <a:rPr lang="da-DK"/>
              <a:t> plan</a:t>
            </a:r>
          </a:p>
        </p:txBody>
      </p:sp>
    </p:spTree>
    <p:extLst>
      <p:ext uri="{BB962C8B-B14F-4D97-AF65-F5344CB8AC3E}">
        <p14:creationId xmlns:p14="http://schemas.microsoft.com/office/powerpoint/2010/main" val="988082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427B6D2-0C0E-4704-D426-1AEBC675BA91}"/>
              </a:ext>
            </a:extLst>
          </p:cNvPr>
          <p:cNvSpPr>
            <a:spLocks noGrp="1"/>
          </p:cNvSpPr>
          <p:nvPr>
            <p:ph type="body" sz="quarter" idx="12"/>
          </p:nvPr>
        </p:nvSpPr>
        <p:spPr/>
        <p:txBody>
          <a:bodyPr lIns="91440" tIns="45720" rIns="91440" bIns="45720" anchor="t"/>
          <a:lstStyle/>
          <a:p>
            <a:r>
              <a:rPr lang="da-DK" sz="2800" b="1" err="1"/>
              <a:t>Specify</a:t>
            </a:r>
            <a:r>
              <a:rPr lang="da-DK" sz="2800" b="1"/>
              <a:t> the </a:t>
            </a:r>
            <a:r>
              <a:rPr lang="da-DK" sz="2800" b="1" err="1"/>
              <a:t>target</a:t>
            </a:r>
            <a:r>
              <a:rPr lang="da-DK" sz="2800" b="1"/>
              <a:t> </a:t>
            </a:r>
            <a:r>
              <a:rPr lang="da-DK" sz="2800" b="1" err="1"/>
              <a:t>audience</a:t>
            </a:r>
            <a:r>
              <a:rPr lang="da-DK" sz="2800" b="1"/>
              <a:t>(s)</a:t>
            </a:r>
          </a:p>
          <a:p>
            <a:pPr marL="342900" indent="-342900">
              <a:buChar char="•"/>
            </a:pPr>
            <a:r>
              <a:rPr lang="da-DK" sz="2400" err="1"/>
              <a:t>Consider</a:t>
            </a:r>
            <a:r>
              <a:rPr lang="da-DK" sz="2400">
                <a:ea typeface="+mn-lt"/>
                <a:cs typeface="+mn-lt"/>
              </a:rPr>
              <a:t> </a:t>
            </a:r>
            <a:r>
              <a:rPr lang="da-DK" sz="2400" err="1">
                <a:ea typeface="+mn-lt"/>
                <a:cs typeface="+mn-lt"/>
              </a:rPr>
              <a:t>target</a:t>
            </a:r>
            <a:r>
              <a:rPr lang="da-DK" sz="2400">
                <a:ea typeface="+mn-lt"/>
                <a:cs typeface="+mn-lt"/>
              </a:rPr>
              <a:t> </a:t>
            </a:r>
            <a:r>
              <a:rPr lang="da-DK" sz="2400" err="1">
                <a:ea typeface="+mn-lt"/>
                <a:cs typeface="+mn-lt"/>
              </a:rPr>
              <a:t>group</a:t>
            </a:r>
            <a:r>
              <a:rPr lang="da-DK" sz="2400">
                <a:ea typeface="+mn-lt"/>
                <a:cs typeface="+mn-lt"/>
              </a:rPr>
              <a:t> </a:t>
            </a:r>
            <a:r>
              <a:rPr lang="da-DK" sz="2400" err="1">
                <a:ea typeface="+mn-lt"/>
                <a:cs typeface="+mn-lt"/>
              </a:rPr>
              <a:t>demographics</a:t>
            </a:r>
            <a:r>
              <a:rPr lang="da-DK" sz="2400">
                <a:ea typeface="+mn-lt"/>
                <a:cs typeface="+mn-lt"/>
              </a:rPr>
              <a:t> or segments (</a:t>
            </a:r>
            <a:r>
              <a:rPr lang="da-DK" sz="2400" err="1">
                <a:ea typeface="+mn-lt"/>
                <a:cs typeface="+mn-lt"/>
              </a:rPr>
              <a:t>primary</a:t>
            </a:r>
            <a:r>
              <a:rPr lang="da-DK" sz="2400">
                <a:ea typeface="+mn-lt"/>
                <a:cs typeface="+mn-lt"/>
              </a:rPr>
              <a:t>, </a:t>
            </a:r>
            <a:r>
              <a:rPr lang="da-DK" sz="2400" err="1">
                <a:ea typeface="+mn-lt"/>
                <a:cs typeface="+mn-lt"/>
              </a:rPr>
              <a:t>secondary</a:t>
            </a:r>
            <a:r>
              <a:rPr lang="da-DK" sz="2400">
                <a:ea typeface="+mn-lt"/>
                <a:cs typeface="+mn-lt"/>
              </a:rPr>
              <a:t>, and </a:t>
            </a:r>
            <a:r>
              <a:rPr lang="da-DK" sz="2400" err="1">
                <a:ea typeface="+mn-lt"/>
                <a:cs typeface="+mn-lt"/>
              </a:rPr>
              <a:t>intermediate</a:t>
            </a:r>
            <a:r>
              <a:rPr lang="da-DK" sz="2400">
                <a:ea typeface="+mn-lt"/>
                <a:cs typeface="+mn-lt"/>
              </a:rPr>
              <a:t>), and </a:t>
            </a:r>
            <a:r>
              <a:rPr lang="da-DK" sz="2400" err="1">
                <a:ea typeface="+mn-lt"/>
                <a:cs typeface="+mn-lt"/>
              </a:rPr>
              <a:t>define</a:t>
            </a:r>
            <a:r>
              <a:rPr lang="da-DK" sz="2400">
                <a:ea typeface="+mn-lt"/>
                <a:cs typeface="+mn-lt"/>
              </a:rPr>
              <a:t> </a:t>
            </a:r>
            <a:r>
              <a:rPr lang="da-DK" sz="2400" err="1">
                <a:ea typeface="+mn-lt"/>
                <a:cs typeface="+mn-lt"/>
              </a:rPr>
              <a:t>channels</a:t>
            </a:r>
            <a:r>
              <a:rPr lang="da-DK" sz="2400">
                <a:ea typeface="+mn-lt"/>
                <a:cs typeface="+mn-lt"/>
              </a:rPr>
              <a:t>, messages, and the </a:t>
            </a:r>
            <a:r>
              <a:rPr lang="da-DK" sz="2400" err="1">
                <a:ea typeface="+mn-lt"/>
                <a:cs typeface="+mn-lt"/>
              </a:rPr>
              <a:t>degree</a:t>
            </a:r>
            <a:r>
              <a:rPr lang="da-DK" sz="2400">
                <a:ea typeface="+mn-lt"/>
                <a:cs typeface="+mn-lt"/>
              </a:rPr>
              <a:t> of </a:t>
            </a:r>
            <a:r>
              <a:rPr lang="da-DK" sz="2400" err="1">
                <a:ea typeface="+mn-lt"/>
                <a:cs typeface="+mn-lt"/>
              </a:rPr>
              <a:t>interaction</a:t>
            </a:r>
            <a:r>
              <a:rPr lang="da-DK" sz="2400">
                <a:ea typeface="+mn-lt"/>
                <a:cs typeface="+mn-lt"/>
              </a:rPr>
              <a:t> and </a:t>
            </a:r>
            <a:r>
              <a:rPr lang="da-DK" sz="2400" err="1">
                <a:ea typeface="+mn-lt"/>
                <a:cs typeface="+mn-lt"/>
              </a:rPr>
              <a:t>inclusivity</a:t>
            </a:r>
            <a:r>
              <a:rPr lang="da-DK" sz="2400">
                <a:ea typeface="+mn-lt"/>
                <a:cs typeface="+mn-lt"/>
              </a:rPr>
              <a:t> </a:t>
            </a:r>
            <a:r>
              <a:rPr lang="da-DK" sz="2400" err="1">
                <a:ea typeface="+mn-lt"/>
                <a:cs typeface="+mn-lt"/>
              </a:rPr>
              <a:t>accordingly</a:t>
            </a:r>
            <a:endParaRPr lang="da-DK" sz="2400">
              <a:ea typeface="+mn-lt"/>
              <a:cs typeface="+mn-lt"/>
            </a:endParaRPr>
          </a:p>
          <a:p>
            <a:r>
              <a:rPr lang="da-DK" sz="2800" b="1"/>
              <a:t>Understand </a:t>
            </a:r>
            <a:r>
              <a:rPr lang="da-DK" sz="2800" b="1" err="1"/>
              <a:t>what</a:t>
            </a:r>
            <a:r>
              <a:rPr lang="da-DK" sz="2800" b="1"/>
              <a:t> </a:t>
            </a:r>
            <a:r>
              <a:rPr lang="da-DK" sz="2800" b="1" err="1"/>
              <a:t>motivates</a:t>
            </a:r>
            <a:r>
              <a:rPr lang="da-DK" sz="2800" b="1"/>
              <a:t> the </a:t>
            </a:r>
            <a:r>
              <a:rPr lang="da-DK" sz="2800" b="1" err="1"/>
              <a:t>audience</a:t>
            </a:r>
            <a:r>
              <a:rPr lang="da-DK" sz="2800" b="1"/>
              <a:t>(s)</a:t>
            </a:r>
          </a:p>
          <a:p>
            <a:pPr marL="342900" indent="-342900">
              <a:buChar char="•"/>
            </a:pPr>
            <a:r>
              <a:rPr lang="da-DK" sz="2400"/>
              <a:t>Participants </a:t>
            </a:r>
            <a:r>
              <a:rPr lang="da-DK" sz="2400" err="1"/>
              <a:t>may</a:t>
            </a:r>
            <a:r>
              <a:rPr lang="da-DK" sz="2400"/>
              <a:t> </a:t>
            </a:r>
            <a:r>
              <a:rPr lang="da-DK" sz="2400" err="1"/>
              <a:t>be</a:t>
            </a:r>
            <a:r>
              <a:rPr lang="da-DK" sz="2400"/>
              <a:t> driven by a mix of </a:t>
            </a:r>
            <a:r>
              <a:rPr lang="da-DK" sz="2400" err="1"/>
              <a:t>extrinsic</a:t>
            </a:r>
            <a:r>
              <a:rPr lang="da-DK" sz="2400"/>
              <a:t> motivations, </a:t>
            </a:r>
            <a:r>
              <a:rPr lang="da-DK" sz="2400" err="1"/>
              <a:t>such</a:t>
            </a:r>
            <a:r>
              <a:rPr lang="da-DK" sz="2400"/>
              <a:t> as </a:t>
            </a:r>
            <a:r>
              <a:rPr lang="da-DK" sz="2400" err="1"/>
              <a:t>recognition</a:t>
            </a:r>
            <a:r>
              <a:rPr lang="da-DK" sz="2400"/>
              <a:t>, status, </a:t>
            </a:r>
            <a:r>
              <a:rPr lang="da-DK" sz="2400" err="1"/>
              <a:t>identification</a:t>
            </a:r>
            <a:r>
              <a:rPr lang="da-DK" sz="2400"/>
              <a:t>, and </a:t>
            </a:r>
            <a:r>
              <a:rPr lang="da-DK" sz="2400" err="1"/>
              <a:t>other</a:t>
            </a:r>
            <a:r>
              <a:rPr lang="da-DK" sz="2400"/>
              <a:t> </a:t>
            </a:r>
            <a:r>
              <a:rPr lang="da-DK" sz="2400" err="1"/>
              <a:t>benefits</a:t>
            </a:r>
            <a:r>
              <a:rPr lang="da-DK" sz="2400"/>
              <a:t>, and </a:t>
            </a:r>
            <a:r>
              <a:rPr lang="da-DK" sz="2400" err="1"/>
              <a:t>intrinsic</a:t>
            </a:r>
            <a:r>
              <a:rPr lang="da-DK" sz="2400"/>
              <a:t> motivations, </a:t>
            </a:r>
            <a:r>
              <a:rPr lang="da-DK" sz="2400" err="1"/>
              <a:t>such</a:t>
            </a:r>
            <a:r>
              <a:rPr lang="da-DK" sz="2400"/>
              <a:t> as </a:t>
            </a:r>
            <a:r>
              <a:rPr lang="da-DK" sz="2400" err="1"/>
              <a:t>enjoyment</a:t>
            </a:r>
            <a:r>
              <a:rPr lang="da-DK" sz="2400"/>
              <a:t>, </a:t>
            </a:r>
            <a:r>
              <a:rPr lang="da-DK" sz="2400" err="1"/>
              <a:t>personal</a:t>
            </a:r>
            <a:r>
              <a:rPr lang="da-DK" sz="2400"/>
              <a:t> </a:t>
            </a:r>
            <a:r>
              <a:rPr lang="da-DK" sz="2400" err="1"/>
              <a:t>growth</a:t>
            </a:r>
            <a:r>
              <a:rPr lang="da-DK" sz="2400"/>
              <a:t>, sense of purpose, learning and </a:t>
            </a:r>
            <a:r>
              <a:rPr lang="da-DK" sz="2400" err="1"/>
              <a:t>skill</a:t>
            </a:r>
            <a:r>
              <a:rPr lang="da-DK" sz="2400"/>
              <a:t> </a:t>
            </a:r>
            <a:r>
              <a:rPr lang="da-DK" sz="2400" err="1"/>
              <a:t>development</a:t>
            </a:r>
            <a:r>
              <a:rPr lang="da-DK" sz="2400"/>
              <a:t> etc. </a:t>
            </a:r>
          </a:p>
        </p:txBody>
      </p:sp>
      <p:sp>
        <p:nvSpPr>
          <p:cNvPr id="3" name="Pladsholder til tekst 2">
            <a:extLst>
              <a:ext uri="{FF2B5EF4-FFF2-40B4-BE49-F238E27FC236}">
                <a16:creationId xmlns:a16="http://schemas.microsoft.com/office/drawing/2014/main" id="{252CC2F2-A8DB-7897-A311-4D92C1C4820F}"/>
              </a:ext>
            </a:extLst>
          </p:cNvPr>
          <p:cNvSpPr>
            <a:spLocks noGrp="1"/>
          </p:cNvSpPr>
          <p:nvPr>
            <p:ph type="body" sz="quarter" idx="11"/>
          </p:nvPr>
        </p:nvSpPr>
        <p:spPr/>
        <p:txBody>
          <a:bodyPr lIns="91440" tIns="45720" rIns="91440" bIns="45720" anchor="t"/>
          <a:lstStyle/>
          <a:p>
            <a:r>
              <a:rPr lang="da-DK"/>
              <a:t>The </a:t>
            </a:r>
            <a:r>
              <a:rPr lang="da-DK" err="1"/>
              <a:t>building</a:t>
            </a:r>
            <a:r>
              <a:rPr lang="da-DK"/>
              <a:t> </a:t>
            </a:r>
            <a:r>
              <a:rPr lang="da-DK" err="1"/>
              <a:t>blocks</a:t>
            </a:r>
            <a:r>
              <a:rPr lang="da-DK"/>
              <a:t> of the </a:t>
            </a:r>
            <a:r>
              <a:rPr lang="da-DK" err="1"/>
              <a:t>communication</a:t>
            </a:r>
            <a:r>
              <a:rPr lang="da-DK"/>
              <a:t> plan</a:t>
            </a:r>
          </a:p>
        </p:txBody>
      </p:sp>
      <p:sp>
        <p:nvSpPr>
          <p:cNvPr id="2" name="Pladsholder til tekst 1">
            <a:extLst>
              <a:ext uri="{FF2B5EF4-FFF2-40B4-BE49-F238E27FC236}">
                <a16:creationId xmlns:a16="http://schemas.microsoft.com/office/drawing/2014/main" id="{E77EBE03-8AF1-50C6-6C33-8E02E34C57C6}"/>
              </a:ext>
            </a:extLst>
          </p:cNvPr>
          <p:cNvSpPr>
            <a:spLocks noGrp="1"/>
          </p:cNvSpPr>
          <p:nvPr>
            <p:ph type="body" sz="quarter" idx="10"/>
          </p:nvPr>
        </p:nvSpPr>
        <p:spPr/>
        <p:txBody>
          <a:bodyPr lIns="91440" tIns="45720" rIns="91440" bIns="45720" anchor="t"/>
          <a:lstStyle/>
          <a:p>
            <a:r>
              <a:rPr lang="da-DK" err="1"/>
              <a:t>Every</a:t>
            </a:r>
            <a:r>
              <a:rPr lang="da-DK"/>
              <a:t> </a:t>
            </a:r>
            <a:r>
              <a:rPr lang="da-DK" err="1"/>
              <a:t>good</a:t>
            </a:r>
            <a:r>
              <a:rPr lang="da-DK"/>
              <a:t> </a:t>
            </a:r>
            <a:r>
              <a:rPr lang="da-DK" err="1"/>
              <a:t>citizen</a:t>
            </a:r>
            <a:r>
              <a:rPr lang="da-DK"/>
              <a:t> science </a:t>
            </a:r>
            <a:r>
              <a:rPr lang="da-DK" err="1"/>
              <a:t>project</a:t>
            </a:r>
            <a:r>
              <a:rPr lang="da-DK"/>
              <a:t> </a:t>
            </a:r>
            <a:r>
              <a:rPr lang="da-DK" err="1"/>
              <a:t>comes</a:t>
            </a:r>
            <a:r>
              <a:rPr lang="da-DK"/>
              <a:t> with a solid and </a:t>
            </a:r>
            <a:r>
              <a:rPr lang="da-DK" err="1"/>
              <a:t>sustainable</a:t>
            </a:r>
            <a:r>
              <a:rPr lang="da-DK"/>
              <a:t> </a:t>
            </a:r>
            <a:r>
              <a:rPr lang="da-DK" err="1"/>
              <a:t>communication</a:t>
            </a:r>
            <a:r>
              <a:rPr lang="da-DK"/>
              <a:t> plan</a:t>
            </a:r>
          </a:p>
        </p:txBody>
      </p:sp>
    </p:spTree>
    <p:extLst>
      <p:ext uri="{BB962C8B-B14F-4D97-AF65-F5344CB8AC3E}">
        <p14:creationId xmlns:p14="http://schemas.microsoft.com/office/powerpoint/2010/main" val="1314079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714B45-E1A1-8252-7062-6505794C9FDE}"/>
              </a:ext>
            </a:extLst>
          </p:cNvPr>
          <p:cNvSpPr>
            <a:spLocks noGrp="1"/>
          </p:cNvSpPr>
          <p:nvPr>
            <p:ph type="body" sz="quarter" idx="12"/>
          </p:nvPr>
        </p:nvSpPr>
        <p:spPr>
          <a:xfrm>
            <a:off x="611188" y="2006756"/>
            <a:ext cx="10963275" cy="3657600"/>
          </a:xfrm>
        </p:spPr>
        <p:txBody>
          <a:bodyPr/>
          <a:lstStyle/>
          <a:p>
            <a:r>
              <a:rPr lang="en-US" sz="2400" b="1" dirty="0"/>
              <a:t>Awareness-raising and training - </a:t>
            </a:r>
            <a:r>
              <a:rPr lang="en-US" sz="2400" b="1" i="1" dirty="0"/>
              <a:t>capacity building</a:t>
            </a:r>
            <a:r>
              <a:rPr lang="en-US" sz="2400" b="1" dirty="0"/>
              <a:t> – </a:t>
            </a:r>
            <a:r>
              <a:rPr lang="en-US" sz="2400" b="1" dirty="0">
                <a:solidFill>
                  <a:srgbClr val="FAA001"/>
                </a:solidFill>
              </a:rPr>
              <a:t>inside</a:t>
            </a:r>
            <a:r>
              <a:rPr lang="en-US" sz="2400" b="1" dirty="0"/>
              <a:t> RPOs </a:t>
            </a:r>
          </a:p>
          <a:p>
            <a:pPr marL="285750" indent="-285750">
              <a:buFont typeface="Arial" panose="020B0604020202020204" pitchFamily="34" charset="0"/>
              <a:buChar char="•"/>
            </a:pPr>
            <a:r>
              <a:rPr lang="en-US" b="1" dirty="0"/>
              <a:t>Target groups </a:t>
            </a:r>
            <a:r>
              <a:rPr lang="en-US" dirty="0"/>
              <a:t>are usually research staff, administration &amp; support staff, students</a:t>
            </a:r>
          </a:p>
          <a:p>
            <a:pPr marL="285750" indent="-285750">
              <a:buFont typeface="Arial" panose="020B0604020202020204" pitchFamily="34" charset="0"/>
              <a:buChar char="•"/>
            </a:pPr>
            <a:r>
              <a:rPr lang="en-US" b="1" dirty="0"/>
              <a:t>Formats</a:t>
            </a:r>
            <a:r>
              <a:rPr lang="en-US" dirty="0"/>
              <a:t> are often courses, seminars, lectures and workshops either online or in-person and usually conducted in a semi-formal way</a:t>
            </a:r>
          </a:p>
          <a:p>
            <a:endParaRPr lang="da-DK" dirty="0"/>
          </a:p>
          <a:p>
            <a:r>
              <a:rPr lang="en-US" sz="2400" b="1" dirty="0"/>
              <a:t>Awareness-raising and training - </a:t>
            </a:r>
            <a:r>
              <a:rPr lang="en-US" sz="2400" b="1" i="1" dirty="0"/>
              <a:t>capacity building</a:t>
            </a:r>
            <a:r>
              <a:rPr lang="en-US" sz="2400" b="1" dirty="0"/>
              <a:t> – </a:t>
            </a:r>
            <a:r>
              <a:rPr lang="en-US" sz="2400" b="1" dirty="0">
                <a:solidFill>
                  <a:srgbClr val="FAA001"/>
                </a:solidFill>
              </a:rPr>
              <a:t>outside</a:t>
            </a:r>
            <a:r>
              <a:rPr lang="en-US" sz="2400" b="1" dirty="0"/>
              <a:t> RPOs </a:t>
            </a:r>
          </a:p>
          <a:p>
            <a:pPr marL="342900" indent="-342900">
              <a:buFont typeface="Arial" panose="020B0604020202020204" pitchFamily="34" charset="0"/>
              <a:buChar char="•"/>
            </a:pPr>
            <a:r>
              <a:rPr lang="da-DK" b="1" dirty="0"/>
              <a:t>Target </a:t>
            </a:r>
            <a:r>
              <a:rPr lang="da-DK" b="1" dirty="0" err="1"/>
              <a:t>groups</a:t>
            </a:r>
            <a:r>
              <a:rPr lang="da-DK" b="1" dirty="0"/>
              <a:t> </a:t>
            </a:r>
            <a:r>
              <a:rPr lang="da-DK" dirty="0" err="1"/>
              <a:t>are</a:t>
            </a:r>
            <a:r>
              <a:rPr lang="da-DK" dirty="0"/>
              <a:t> </a:t>
            </a:r>
            <a:r>
              <a:rPr lang="da-DK" dirty="0" err="1"/>
              <a:t>usually</a:t>
            </a:r>
            <a:r>
              <a:rPr lang="da-DK" dirty="0"/>
              <a:t> </a:t>
            </a:r>
            <a:r>
              <a:rPr lang="da-DK" dirty="0" err="1"/>
              <a:t>members</a:t>
            </a:r>
            <a:r>
              <a:rPr lang="da-DK" dirty="0"/>
              <a:t> of the public: </a:t>
            </a:r>
            <a:r>
              <a:rPr lang="da-DK" dirty="0" err="1"/>
              <a:t>individuals</a:t>
            </a:r>
            <a:r>
              <a:rPr lang="da-DK" dirty="0"/>
              <a:t> or </a:t>
            </a:r>
            <a:r>
              <a:rPr lang="da-DK" dirty="0" err="1"/>
              <a:t>groups</a:t>
            </a:r>
            <a:r>
              <a:rPr lang="da-DK" dirty="0"/>
              <a:t> of </a:t>
            </a:r>
            <a:r>
              <a:rPr lang="da-DK" dirty="0" err="1"/>
              <a:t>people</a:t>
            </a:r>
            <a:r>
              <a:rPr lang="da-DK" dirty="0"/>
              <a:t> </a:t>
            </a:r>
            <a:r>
              <a:rPr lang="da-DK" dirty="0" err="1"/>
              <a:t>who</a:t>
            </a:r>
            <a:r>
              <a:rPr lang="da-DK" dirty="0"/>
              <a:t> </a:t>
            </a:r>
            <a:r>
              <a:rPr lang="da-DK" dirty="0" err="1"/>
              <a:t>are</a:t>
            </a:r>
            <a:r>
              <a:rPr lang="da-DK" dirty="0"/>
              <a:t> </a:t>
            </a:r>
            <a:r>
              <a:rPr lang="da-DK" dirty="0" err="1"/>
              <a:t>often</a:t>
            </a:r>
            <a:r>
              <a:rPr lang="da-DK" dirty="0"/>
              <a:t> not </a:t>
            </a:r>
            <a:r>
              <a:rPr lang="da-DK" dirty="0" err="1"/>
              <a:t>scientists</a:t>
            </a:r>
            <a:endParaRPr lang="da-DK" dirty="0"/>
          </a:p>
          <a:p>
            <a:pPr marL="342900" indent="-342900">
              <a:buFont typeface="Arial" panose="020B0604020202020204" pitchFamily="34" charset="0"/>
              <a:buChar char="•"/>
            </a:pPr>
            <a:r>
              <a:rPr lang="da-DK" b="1" dirty="0"/>
              <a:t>Formats</a:t>
            </a:r>
            <a:r>
              <a:rPr lang="da-DK" dirty="0"/>
              <a:t> </a:t>
            </a:r>
            <a:r>
              <a:rPr lang="da-DK" dirty="0" err="1"/>
              <a:t>can</a:t>
            </a:r>
            <a:r>
              <a:rPr lang="da-DK" dirty="0"/>
              <a:t> </a:t>
            </a:r>
            <a:r>
              <a:rPr lang="da-DK" dirty="0" err="1"/>
              <a:t>take</a:t>
            </a:r>
            <a:r>
              <a:rPr lang="da-DK" dirty="0"/>
              <a:t> </a:t>
            </a:r>
            <a:r>
              <a:rPr lang="da-DK" dirty="0" err="1"/>
              <a:t>many</a:t>
            </a:r>
            <a:r>
              <a:rPr lang="da-DK" dirty="0"/>
              <a:t> forms like open </a:t>
            </a:r>
            <a:r>
              <a:rPr lang="da-DK" dirty="0" err="1"/>
              <a:t>days</a:t>
            </a:r>
            <a:r>
              <a:rPr lang="da-DK" dirty="0"/>
              <a:t>, stands at events and festivals, </a:t>
            </a:r>
            <a:r>
              <a:rPr lang="da-DK" dirty="0" err="1"/>
              <a:t>debates</a:t>
            </a:r>
            <a:r>
              <a:rPr lang="da-DK" dirty="0"/>
              <a:t>, talks, </a:t>
            </a:r>
            <a:r>
              <a:rPr lang="da-DK" dirty="0" err="1"/>
              <a:t>hands-on</a:t>
            </a:r>
            <a:r>
              <a:rPr lang="da-DK" dirty="0"/>
              <a:t> learning </a:t>
            </a:r>
            <a:r>
              <a:rPr lang="da-DK" dirty="0" err="1"/>
              <a:t>experiences</a:t>
            </a:r>
            <a:r>
              <a:rPr lang="da-DK" dirty="0"/>
              <a:t> and </a:t>
            </a:r>
            <a:r>
              <a:rPr lang="da-DK" dirty="0" err="1"/>
              <a:t>activity</a:t>
            </a:r>
            <a:r>
              <a:rPr lang="da-DK" dirty="0"/>
              <a:t> workshops. The format is </a:t>
            </a:r>
            <a:r>
              <a:rPr lang="da-DK" dirty="0" err="1"/>
              <a:t>usually</a:t>
            </a:r>
            <a:r>
              <a:rPr lang="da-DK" dirty="0"/>
              <a:t> </a:t>
            </a:r>
            <a:r>
              <a:rPr lang="da-DK" dirty="0" err="1"/>
              <a:t>informal</a:t>
            </a:r>
            <a:r>
              <a:rPr lang="da-DK" dirty="0"/>
              <a:t> and in-person</a:t>
            </a:r>
          </a:p>
        </p:txBody>
      </p:sp>
      <p:sp>
        <p:nvSpPr>
          <p:cNvPr id="4" name="Text Placeholder 3">
            <a:extLst>
              <a:ext uri="{FF2B5EF4-FFF2-40B4-BE49-F238E27FC236}">
                <a16:creationId xmlns:a16="http://schemas.microsoft.com/office/drawing/2014/main" id="{F66109E2-95FA-23CC-494A-ED250CB90D1B}"/>
              </a:ext>
            </a:extLst>
          </p:cNvPr>
          <p:cNvSpPr>
            <a:spLocks noGrp="1"/>
          </p:cNvSpPr>
          <p:nvPr>
            <p:ph type="body" sz="quarter" idx="11"/>
          </p:nvPr>
        </p:nvSpPr>
        <p:spPr>
          <a:xfrm>
            <a:off x="610940" y="1287878"/>
            <a:ext cx="10963275" cy="422275"/>
          </a:xfrm>
        </p:spPr>
        <p:txBody>
          <a:bodyPr/>
          <a:lstStyle/>
          <a:p>
            <a:r>
              <a:rPr lang="en-US" dirty="0" err="1"/>
              <a:t>Inreach</a:t>
            </a:r>
            <a:r>
              <a:rPr lang="en-US" dirty="0"/>
              <a:t> vs. outreach</a:t>
            </a:r>
            <a:endParaRPr lang="da-DK" dirty="0"/>
          </a:p>
        </p:txBody>
      </p:sp>
      <p:sp>
        <p:nvSpPr>
          <p:cNvPr id="3" name="Text Placeholder 2">
            <a:extLst>
              <a:ext uri="{FF2B5EF4-FFF2-40B4-BE49-F238E27FC236}">
                <a16:creationId xmlns:a16="http://schemas.microsoft.com/office/drawing/2014/main" id="{E1B4F115-1015-A55D-3E77-41ED55BCE273}"/>
              </a:ext>
            </a:extLst>
          </p:cNvPr>
          <p:cNvSpPr>
            <a:spLocks noGrp="1"/>
          </p:cNvSpPr>
          <p:nvPr>
            <p:ph type="body" sz="quarter" idx="10"/>
          </p:nvPr>
        </p:nvSpPr>
        <p:spPr/>
        <p:txBody>
          <a:bodyPr/>
          <a:lstStyle/>
          <a:p>
            <a:r>
              <a:rPr lang="en-US" dirty="0"/>
              <a:t>Training and Awareness-raising</a:t>
            </a:r>
            <a:endParaRPr lang="da-DK" dirty="0"/>
          </a:p>
        </p:txBody>
      </p:sp>
    </p:spTree>
    <p:extLst>
      <p:ext uri="{BB962C8B-B14F-4D97-AF65-F5344CB8AC3E}">
        <p14:creationId xmlns:p14="http://schemas.microsoft.com/office/powerpoint/2010/main" val="1426423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pic>
        <p:nvPicPr>
          <p:cNvPr id="2" name="Billede 1" descr="Et billede, der indeholder tekst, skærmbillede, tøj, person&#10;&#10;Beskrivelsen er genereret automatisk">
            <a:extLst>
              <a:ext uri="{FF2B5EF4-FFF2-40B4-BE49-F238E27FC236}">
                <a16:creationId xmlns:a16="http://schemas.microsoft.com/office/drawing/2014/main" id="{CCE0E4F3-35E1-DBC8-0AA8-3A1678E98F49}"/>
              </a:ext>
            </a:extLst>
          </p:cNvPr>
          <p:cNvPicPr>
            <a:picLocks noChangeAspect="1"/>
          </p:cNvPicPr>
          <p:nvPr/>
        </p:nvPicPr>
        <p:blipFill rotWithShape="1">
          <a:blip r:embed="rId2"/>
          <a:srcRect l="263" t="-58" r="57536" b="-54"/>
          <a:stretch/>
        </p:blipFill>
        <p:spPr>
          <a:xfrm>
            <a:off x="948629" y="-152000"/>
            <a:ext cx="2963767" cy="7771287"/>
          </a:xfrm>
          <a:prstGeom prst="rect">
            <a:avLst/>
          </a:prstGeom>
        </p:spPr>
      </p:pic>
      <p:pic>
        <p:nvPicPr>
          <p:cNvPr id="3" name="Billede 2">
            <a:extLst>
              <a:ext uri="{FF2B5EF4-FFF2-40B4-BE49-F238E27FC236}">
                <a16:creationId xmlns:a16="http://schemas.microsoft.com/office/drawing/2014/main" id="{734C797D-FF49-DF82-86C1-41E4D34A349C}"/>
              </a:ext>
            </a:extLst>
          </p:cNvPr>
          <p:cNvPicPr>
            <a:picLocks noChangeAspect="1"/>
          </p:cNvPicPr>
          <p:nvPr/>
        </p:nvPicPr>
        <p:blipFill>
          <a:blip r:embed="rId3"/>
          <a:stretch>
            <a:fillRect/>
          </a:stretch>
        </p:blipFill>
        <p:spPr>
          <a:xfrm>
            <a:off x="980513" y="6193211"/>
            <a:ext cx="710454" cy="675153"/>
          </a:xfrm>
          <a:prstGeom prst="rect">
            <a:avLst/>
          </a:prstGeom>
        </p:spPr>
      </p:pic>
      <p:pic>
        <p:nvPicPr>
          <p:cNvPr id="6" name="Billede 5" descr="Join the hackAIR Contest - Draxis">
            <a:extLst>
              <a:ext uri="{FF2B5EF4-FFF2-40B4-BE49-F238E27FC236}">
                <a16:creationId xmlns:a16="http://schemas.microsoft.com/office/drawing/2014/main" id="{E4A782AF-28B0-C79C-DECF-538D394DE27E}"/>
              </a:ext>
            </a:extLst>
          </p:cNvPr>
          <p:cNvPicPr>
            <a:picLocks noChangeAspect="1"/>
          </p:cNvPicPr>
          <p:nvPr/>
        </p:nvPicPr>
        <p:blipFill>
          <a:blip r:embed="rId4"/>
          <a:stretch>
            <a:fillRect/>
          </a:stretch>
        </p:blipFill>
        <p:spPr>
          <a:xfrm>
            <a:off x="4338917" y="-76199"/>
            <a:ext cx="6992468" cy="6956610"/>
          </a:xfrm>
          <a:prstGeom prst="rect">
            <a:avLst/>
          </a:prstGeom>
        </p:spPr>
      </p:pic>
    </p:spTree>
    <p:extLst>
      <p:ext uri="{BB962C8B-B14F-4D97-AF65-F5344CB8AC3E}">
        <p14:creationId xmlns:p14="http://schemas.microsoft.com/office/powerpoint/2010/main" val="334986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pic>
        <p:nvPicPr>
          <p:cNvPr id="2" name="Billede 1" descr="Et billede, der indeholder tekst, skærmbillede, tøj, person&#10;&#10;Beskrivelsen er genereret automatisk">
            <a:extLst>
              <a:ext uri="{FF2B5EF4-FFF2-40B4-BE49-F238E27FC236}">
                <a16:creationId xmlns:a16="http://schemas.microsoft.com/office/drawing/2014/main" id="{CCE0E4F3-35E1-DBC8-0AA8-3A1678E98F49}"/>
              </a:ext>
            </a:extLst>
          </p:cNvPr>
          <p:cNvPicPr>
            <a:picLocks noChangeAspect="1"/>
          </p:cNvPicPr>
          <p:nvPr/>
        </p:nvPicPr>
        <p:blipFill rotWithShape="1">
          <a:blip r:embed="rId2"/>
          <a:srcRect l="43333" t="1379" r="725" b="51"/>
          <a:stretch/>
        </p:blipFill>
        <p:spPr>
          <a:xfrm>
            <a:off x="188258" y="401"/>
            <a:ext cx="3519184" cy="6858692"/>
          </a:xfrm>
          <a:prstGeom prst="rect">
            <a:avLst/>
          </a:prstGeom>
        </p:spPr>
      </p:pic>
      <p:pic>
        <p:nvPicPr>
          <p:cNvPr id="5" name="Billede 4" descr="Et billede, der indeholder sky, tøj, udendørs, person&#10;&#10;Beskrivelsen er genereret automatisk">
            <a:extLst>
              <a:ext uri="{FF2B5EF4-FFF2-40B4-BE49-F238E27FC236}">
                <a16:creationId xmlns:a16="http://schemas.microsoft.com/office/drawing/2014/main" id="{C275AAF0-E0A9-DB3B-1180-B556D78C26B4}"/>
              </a:ext>
            </a:extLst>
          </p:cNvPr>
          <p:cNvPicPr>
            <a:picLocks noChangeAspect="1"/>
          </p:cNvPicPr>
          <p:nvPr/>
        </p:nvPicPr>
        <p:blipFill rotWithShape="1">
          <a:blip r:embed="rId3"/>
          <a:srcRect t="-173" b="345"/>
          <a:stretch/>
        </p:blipFill>
        <p:spPr>
          <a:xfrm>
            <a:off x="3810001" y="428197"/>
            <a:ext cx="8624046" cy="5831290"/>
          </a:xfrm>
          <a:prstGeom prst="rect">
            <a:avLst/>
          </a:prstGeom>
        </p:spPr>
      </p:pic>
      <p:pic>
        <p:nvPicPr>
          <p:cNvPr id="4" name="Billede 3" descr="Et billede, der indeholder hvirvelløse dyr, skal, jord, Bløddyr&#10;&#10;Beskrivelsen er genereret automatisk">
            <a:extLst>
              <a:ext uri="{FF2B5EF4-FFF2-40B4-BE49-F238E27FC236}">
                <a16:creationId xmlns:a16="http://schemas.microsoft.com/office/drawing/2014/main" id="{B44F439A-5342-5B17-97AB-431AAB5FA4B8}"/>
              </a:ext>
            </a:extLst>
          </p:cNvPr>
          <p:cNvPicPr>
            <a:picLocks noChangeAspect="1"/>
          </p:cNvPicPr>
          <p:nvPr/>
        </p:nvPicPr>
        <p:blipFill>
          <a:blip r:embed="rId4"/>
          <a:stretch>
            <a:fillRect/>
          </a:stretch>
        </p:blipFill>
        <p:spPr>
          <a:xfrm>
            <a:off x="215154" y="35773"/>
            <a:ext cx="3451410" cy="2348923"/>
          </a:xfrm>
          <a:prstGeom prst="rect">
            <a:avLst/>
          </a:prstGeom>
        </p:spPr>
      </p:pic>
    </p:spTree>
    <p:extLst>
      <p:ext uri="{BB962C8B-B14F-4D97-AF65-F5344CB8AC3E}">
        <p14:creationId xmlns:p14="http://schemas.microsoft.com/office/powerpoint/2010/main" val="35672024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427B6D2-0C0E-4704-D426-1AEBC675BA91}"/>
              </a:ext>
            </a:extLst>
          </p:cNvPr>
          <p:cNvSpPr>
            <a:spLocks noGrp="1"/>
          </p:cNvSpPr>
          <p:nvPr>
            <p:ph type="body" sz="quarter" idx="12"/>
          </p:nvPr>
        </p:nvSpPr>
        <p:spPr/>
        <p:txBody>
          <a:bodyPr lIns="91440" tIns="45720" rIns="91440" bIns="45720" anchor="t"/>
          <a:lstStyle/>
          <a:p>
            <a:r>
              <a:rPr lang="da-DK" sz="2800" b="1" err="1"/>
              <a:t>Engage</a:t>
            </a:r>
            <a:r>
              <a:rPr lang="da-DK" sz="2800" b="1"/>
              <a:t> with the </a:t>
            </a:r>
            <a:r>
              <a:rPr lang="da-DK" sz="2800" b="1" err="1"/>
              <a:t>target</a:t>
            </a:r>
            <a:r>
              <a:rPr lang="da-DK" sz="2800" b="1"/>
              <a:t> </a:t>
            </a:r>
            <a:r>
              <a:rPr lang="da-DK" sz="2800" b="1" err="1"/>
              <a:t>audience</a:t>
            </a:r>
            <a:r>
              <a:rPr lang="da-DK" sz="2800" b="1"/>
              <a:t>(s) in </a:t>
            </a:r>
            <a:r>
              <a:rPr lang="da-DK" sz="2800" b="1" err="1"/>
              <a:t>various</a:t>
            </a:r>
            <a:r>
              <a:rPr lang="da-DK" sz="2800" b="1"/>
              <a:t> </a:t>
            </a:r>
            <a:r>
              <a:rPr lang="da-DK" sz="2800" b="1" err="1"/>
              <a:t>ways</a:t>
            </a:r>
            <a:endParaRPr lang="da-DK" sz="2800" b="1"/>
          </a:p>
          <a:p>
            <a:pPr marL="342900" indent="-342900">
              <a:buChar char="•"/>
            </a:pPr>
            <a:r>
              <a:rPr lang="da-DK" sz="2400" err="1"/>
              <a:t>Use</a:t>
            </a:r>
            <a:r>
              <a:rPr lang="da-DK" sz="2400"/>
              <a:t> </a:t>
            </a:r>
            <a:r>
              <a:rPr lang="da-DK" sz="2400" err="1"/>
              <a:t>different</a:t>
            </a:r>
            <a:r>
              <a:rPr lang="da-DK" sz="2400"/>
              <a:t> media and formats to </a:t>
            </a:r>
            <a:r>
              <a:rPr lang="da-DK" sz="2400" err="1"/>
              <a:t>engage</a:t>
            </a:r>
            <a:r>
              <a:rPr lang="da-DK" sz="2400"/>
              <a:t> with the </a:t>
            </a:r>
            <a:r>
              <a:rPr lang="da-DK" sz="2400" err="1"/>
              <a:t>audience</a:t>
            </a:r>
            <a:r>
              <a:rPr lang="da-DK" sz="2400"/>
              <a:t>, </a:t>
            </a:r>
            <a:r>
              <a:rPr lang="da-DK" sz="2400" err="1"/>
              <a:t>such</a:t>
            </a:r>
            <a:r>
              <a:rPr lang="da-DK" sz="2400"/>
              <a:t> as online platforms and apps, in-person ro virtual workshops or </a:t>
            </a:r>
            <a:r>
              <a:rPr lang="da-DK" sz="2400" err="1"/>
              <a:t>training</a:t>
            </a:r>
            <a:r>
              <a:rPr lang="da-DK" sz="2400"/>
              <a:t> sessions, and </a:t>
            </a:r>
            <a:r>
              <a:rPr lang="da-DK" sz="2400" err="1"/>
              <a:t>educational</a:t>
            </a:r>
            <a:r>
              <a:rPr lang="da-DK" sz="2400"/>
              <a:t> </a:t>
            </a:r>
            <a:r>
              <a:rPr lang="da-DK" sz="2400" err="1"/>
              <a:t>outreach</a:t>
            </a:r>
            <a:r>
              <a:rPr lang="da-DK" sz="2400"/>
              <a:t> and events</a:t>
            </a:r>
            <a:endParaRPr lang="da-DK" sz="2400" err="1"/>
          </a:p>
          <a:p>
            <a:r>
              <a:rPr lang="da-DK" sz="2800" b="1" err="1"/>
              <a:t>Evaluate</a:t>
            </a:r>
            <a:r>
              <a:rPr lang="da-DK" sz="2800" b="1"/>
              <a:t> and </a:t>
            </a:r>
            <a:r>
              <a:rPr lang="da-DK" sz="2800" b="1" err="1"/>
              <a:t>improve</a:t>
            </a:r>
            <a:r>
              <a:rPr lang="da-DK" sz="2800" b="1"/>
              <a:t> the </a:t>
            </a:r>
            <a:r>
              <a:rPr lang="da-DK" sz="2800" b="1" err="1"/>
              <a:t>materials</a:t>
            </a:r>
            <a:r>
              <a:rPr lang="da-DK" sz="2800" b="1"/>
              <a:t> and </a:t>
            </a:r>
            <a:r>
              <a:rPr lang="da-DK" sz="2800" b="1" err="1"/>
              <a:t>activities</a:t>
            </a:r>
            <a:endParaRPr lang="da-DK" sz="2800" b="1"/>
          </a:p>
          <a:p>
            <a:pPr marL="342900" indent="-342900">
              <a:buChar char="•"/>
            </a:pPr>
            <a:r>
              <a:rPr lang="da-DK" sz="2400" err="1"/>
              <a:t>Evaluate</a:t>
            </a:r>
            <a:r>
              <a:rPr lang="da-DK" sz="2400"/>
              <a:t> the </a:t>
            </a:r>
            <a:r>
              <a:rPr lang="da-DK" sz="2400" err="1"/>
              <a:t>effectiveness</a:t>
            </a:r>
            <a:r>
              <a:rPr lang="da-DK" sz="2400"/>
              <a:t> of </a:t>
            </a:r>
            <a:r>
              <a:rPr lang="da-DK" sz="2400" err="1"/>
              <a:t>communication</a:t>
            </a:r>
            <a:r>
              <a:rPr lang="da-DK" sz="2400"/>
              <a:t> </a:t>
            </a:r>
            <a:r>
              <a:rPr lang="da-DK" sz="2400" err="1"/>
              <a:t>materials</a:t>
            </a:r>
            <a:r>
              <a:rPr lang="da-DK" sz="2400"/>
              <a:t> and </a:t>
            </a:r>
            <a:r>
              <a:rPr lang="da-DK" sz="2400" err="1"/>
              <a:t>activities</a:t>
            </a:r>
            <a:r>
              <a:rPr lang="da-DK" sz="2400"/>
              <a:t> </a:t>
            </a:r>
            <a:r>
              <a:rPr lang="da-DK" sz="2400" err="1"/>
              <a:t>through</a:t>
            </a:r>
            <a:r>
              <a:rPr lang="da-DK" sz="2400"/>
              <a:t> feedback </a:t>
            </a:r>
            <a:r>
              <a:rPr lang="da-DK" sz="2400" err="1"/>
              <a:t>surveys</a:t>
            </a:r>
            <a:r>
              <a:rPr lang="da-DK" sz="2400"/>
              <a:t>, data </a:t>
            </a:r>
            <a:r>
              <a:rPr lang="da-DK" sz="2400" err="1"/>
              <a:t>analysis</a:t>
            </a:r>
            <a:r>
              <a:rPr lang="da-DK" sz="2400"/>
              <a:t>, and participant interviews to </a:t>
            </a:r>
            <a:r>
              <a:rPr lang="da-DK" sz="2400" err="1"/>
              <a:t>ensure</a:t>
            </a:r>
            <a:r>
              <a:rPr lang="da-DK" sz="2400"/>
              <a:t> </a:t>
            </a:r>
            <a:r>
              <a:rPr lang="da-DK" sz="2400" err="1"/>
              <a:t>that</a:t>
            </a:r>
            <a:r>
              <a:rPr lang="da-DK" sz="2400"/>
              <a:t> information is clear, </a:t>
            </a:r>
            <a:r>
              <a:rPr lang="da-DK" sz="2400" err="1"/>
              <a:t>engaging</a:t>
            </a:r>
            <a:r>
              <a:rPr lang="da-DK" sz="2400"/>
              <a:t>, and meeting the </a:t>
            </a:r>
            <a:r>
              <a:rPr lang="da-DK" sz="2400" err="1"/>
              <a:t>needs</a:t>
            </a:r>
            <a:r>
              <a:rPr lang="da-DK" sz="2400"/>
              <a:t> of participants and </a:t>
            </a:r>
            <a:r>
              <a:rPr lang="da-DK" sz="2400" err="1"/>
              <a:t>aims</a:t>
            </a:r>
            <a:r>
              <a:rPr lang="da-DK" sz="2400"/>
              <a:t> of the </a:t>
            </a:r>
            <a:r>
              <a:rPr lang="da-DK" sz="2400" err="1"/>
              <a:t>project</a:t>
            </a:r>
            <a:endParaRPr lang="da-DK" sz="2400"/>
          </a:p>
        </p:txBody>
      </p:sp>
      <p:sp>
        <p:nvSpPr>
          <p:cNvPr id="3" name="Pladsholder til tekst 2">
            <a:extLst>
              <a:ext uri="{FF2B5EF4-FFF2-40B4-BE49-F238E27FC236}">
                <a16:creationId xmlns:a16="http://schemas.microsoft.com/office/drawing/2014/main" id="{252CC2F2-A8DB-7897-A311-4D92C1C4820F}"/>
              </a:ext>
            </a:extLst>
          </p:cNvPr>
          <p:cNvSpPr>
            <a:spLocks noGrp="1"/>
          </p:cNvSpPr>
          <p:nvPr>
            <p:ph type="body" sz="quarter" idx="11"/>
          </p:nvPr>
        </p:nvSpPr>
        <p:spPr/>
        <p:txBody>
          <a:bodyPr lIns="91440" tIns="45720" rIns="91440" bIns="45720" anchor="t"/>
          <a:lstStyle/>
          <a:p>
            <a:r>
              <a:rPr lang="da-DK"/>
              <a:t>The </a:t>
            </a:r>
            <a:r>
              <a:rPr lang="da-DK" err="1"/>
              <a:t>building</a:t>
            </a:r>
            <a:r>
              <a:rPr lang="da-DK"/>
              <a:t> </a:t>
            </a:r>
            <a:r>
              <a:rPr lang="da-DK" err="1"/>
              <a:t>blocks</a:t>
            </a:r>
            <a:r>
              <a:rPr lang="da-DK"/>
              <a:t> of the </a:t>
            </a:r>
            <a:r>
              <a:rPr lang="da-DK" err="1"/>
              <a:t>communication</a:t>
            </a:r>
            <a:r>
              <a:rPr lang="da-DK"/>
              <a:t> plan</a:t>
            </a:r>
          </a:p>
        </p:txBody>
      </p:sp>
      <p:sp>
        <p:nvSpPr>
          <p:cNvPr id="2" name="Pladsholder til tekst 1">
            <a:extLst>
              <a:ext uri="{FF2B5EF4-FFF2-40B4-BE49-F238E27FC236}">
                <a16:creationId xmlns:a16="http://schemas.microsoft.com/office/drawing/2014/main" id="{E77EBE03-8AF1-50C6-6C33-8E02E34C57C6}"/>
              </a:ext>
            </a:extLst>
          </p:cNvPr>
          <p:cNvSpPr>
            <a:spLocks noGrp="1"/>
          </p:cNvSpPr>
          <p:nvPr>
            <p:ph type="body" sz="quarter" idx="10"/>
          </p:nvPr>
        </p:nvSpPr>
        <p:spPr/>
        <p:txBody>
          <a:bodyPr lIns="91440" tIns="45720" rIns="91440" bIns="45720" anchor="t"/>
          <a:lstStyle/>
          <a:p>
            <a:r>
              <a:rPr lang="da-DK" err="1"/>
              <a:t>Every</a:t>
            </a:r>
            <a:r>
              <a:rPr lang="da-DK"/>
              <a:t> </a:t>
            </a:r>
            <a:r>
              <a:rPr lang="da-DK" err="1"/>
              <a:t>good</a:t>
            </a:r>
            <a:r>
              <a:rPr lang="da-DK"/>
              <a:t> </a:t>
            </a:r>
            <a:r>
              <a:rPr lang="da-DK" err="1"/>
              <a:t>citizen</a:t>
            </a:r>
            <a:r>
              <a:rPr lang="da-DK"/>
              <a:t> science </a:t>
            </a:r>
            <a:r>
              <a:rPr lang="da-DK" err="1"/>
              <a:t>project</a:t>
            </a:r>
            <a:r>
              <a:rPr lang="da-DK"/>
              <a:t> </a:t>
            </a:r>
            <a:r>
              <a:rPr lang="da-DK" err="1"/>
              <a:t>comes</a:t>
            </a:r>
            <a:r>
              <a:rPr lang="da-DK"/>
              <a:t> with a solid and </a:t>
            </a:r>
            <a:r>
              <a:rPr lang="da-DK" err="1"/>
              <a:t>sustainable</a:t>
            </a:r>
            <a:r>
              <a:rPr lang="da-DK"/>
              <a:t> </a:t>
            </a:r>
            <a:r>
              <a:rPr lang="da-DK" err="1"/>
              <a:t>communication</a:t>
            </a:r>
            <a:r>
              <a:rPr lang="da-DK"/>
              <a:t> plan</a:t>
            </a:r>
          </a:p>
        </p:txBody>
      </p:sp>
    </p:spTree>
    <p:extLst>
      <p:ext uri="{BB962C8B-B14F-4D97-AF65-F5344CB8AC3E}">
        <p14:creationId xmlns:p14="http://schemas.microsoft.com/office/powerpoint/2010/main" val="2791104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427B6D2-0C0E-4704-D426-1AEBC675BA91}"/>
              </a:ext>
            </a:extLst>
          </p:cNvPr>
          <p:cNvSpPr>
            <a:spLocks noGrp="1"/>
          </p:cNvSpPr>
          <p:nvPr>
            <p:ph type="body" sz="quarter" idx="12"/>
          </p:nvPr>
        </p:nvSpPr>
        <p:spPr/>
        <p:txBody>
          <a:bodyPr lIns="91440" tIns="45720" rIns="91440" bIns="45720" anchor="t"/>
          <a:lstStyle/>
          <a:p>
            <a:r>
              <a:rPr lang="da-DK" sz="2800" b="1" err="1"/>
              <a:t>Hitch</a:t>
            </a:r>
            <a:r>
              <a:rPr lang="da-DK" sz="2800" b="1"/>
              <a:t> a ride on </a:t>
            </a:r>
            <a:r>
              <a:rPr lang="da-DK" sz="2800" b="1" err="1"/>
              <a:t>existing</a:t>
            </a:r>
            <a:r>
              <a:rPr lang="da-DK" sz="2800" b="1"/>
              <a:t> </a:t>
            </a:r>
            <a:r>
              <a:rPr lang="da-DK" sz="2800" b="1" err="1"/>
              <a:t>networks</a:t>
            </a:r>
            <a:endParaRPr lang="da-DK" sz="2800" b="1"/>
          </a:p>
          <a:p>
            <a:pPr marL="342900" indent="-342900">
              <a:buChar char="•"/>
            </a:pPr>
            <a:r>
              <a:rPr lang="da-DK" sz="2400"/>
              <a:t>Partner up with organisations or </a:t>
            </a:r>
            <a:r>
              <a:rPr lang="da-DK" sz="2400" err="1"/>
              <a:t>networks</a:t>
            </a:r>
            <a:r>
              <a:rPr lang="da-DK" sz="2400"/>
              <a:t> to </a:t>
            </a:r>
            <a:r>
              <a:rPr lang="da-DK" sz="2400" err="1"/>
              <a:t>get</a:t>
            </a:r>
            <a:r>
              <a:rPr lang="da-DK" sz="2400"/>
              <a:t> in touch with </a:t>
            </a:r>
            <a:r>
              <a:rPr lang="da-DK" sz="2400" err="1"/>
              <a:t>specific</a:t>
            </a:r>
            <a:r>
              <a:rPr lang="da-DK" sz="2400"/>
              <a:t> </a:t>
            </a:r>
            <a:r>
              <a:rPr lang="da-DK" sz="2400" err="1"/>
              <a:t>audiences</a:t>
            </a:r>
            <a:r>
              <a:rPr lang="da-DK" sz="2400"/>
              <a:t>, </a:t>
            </a:r>
            <a:r>
              <a:rPr lang="da-DK" sz="2400" err="1"/>
              <a:t>achieving</a:t>
            </a:r>
            <a:r>
              <a:rPr lang="da-DK" sz="2400"/>
              <a:t> </a:t>
            </a:r>
            <a:r>
              <a:rPr lang="da-DK" sz="2400" err="1"/>
              <a:t>greater</a:t>
            </a:r>
            <a:r>
              <a:rPr lang="da-DK" sz="2400"/>
              <a:t> </a:t>
            </a:r>
            <a:r>
              <a:rPr lang="da-DK" sz="2400" err="1"/>
              <a:t>reach</a:t>
            </a:r>
            <a:r>
              <a:rPr lang="da-DK" sz="2400"/>
              <a:t> and </a:t>
            </a:r>
            <a:r>
              <a:rPr lang="da-DK" sz="2400" err="1"/>
              <a:t>impact</a:t>
            </a:r>
          </a:p>
          <a:p>
            <a:pPr marL="1028700" lvl="1"/>
            <a:r>
              <a:rPr lang="da-DK" err="1"/>
              <a:t>Often</a:t>
            </a:r>
            <a:r>
              <a:rPr lang="da-DK"/>
              <a:t>, it </a:t>
            </a:r>
            <a:r>
              <a:rPr lang="da-DK" err="1"/>
              <a:t>makes</a:t>
            </a:r>
            <a:r>
              <a:rPr lang="da-DK"/>
              <a:t> </a:t>
            </a:r>
            <a:r>
              <a:rPr lang="da-DK" err="1"/>
              <a:t>little</a:t>
            </a:r>
            <a:r>
              <a:rPr lang="da-DK"/>
              <a:t> sense to </a:t>
            </a:r>
            <a:r>
              <a:rPr lang="da-DK" err="1"/>
              <a:t>build</a:t>
            </a:r>
            <a:r>
              <a:rPr lang="da-DK"/>
              <a:t> a community from scratch</a:t>
            </a:r>
          </a:p>
          <a:p>
            <a:r>
              <a:rPr lang="da-DK" sz="2800" b="1"/>
              <a:t>Offer </a:t>
            </a:r>
            <a:r>
              <a:rPr lang="da-DK" sz="2800" b="1" err="1"/>
              <a:t>fun</a:t>
            </a:r>
            <a:r>
              <a:rPr lang="da-DK" sz="2800" b="1"/>
              <a:t> and </a:t>
            </a:r>
            <a:r>
              <a:rPr lang="da-DK" sz="2800" b="1" err="1"/>
              <a:t>enjoyable</a:t>
            </a:r>
            <a:r>
              <a:rPr lang="da-DK" sz="2800" b="1"/>
              <a:t> </a:t>
            </a:r>
            <a:r>
              <a:rPr lang="da-DK" sz="2800" b="1" err="1"/>
              <a:t>experiences</a:t>
            </a:r>
            <a:endParaRPr lang="da-DK" sz="2800" b="1"/>
          </a:p>
          <a:p>
            <a:pPr marL="342900" indent="-342900">
              <a:buChar char="•"/>
            </a:pPr>
            <a:r>
              <a:rPr lang="da-DK" sz="2400" err="1">
                <a:ea typeface="+mn-lt"/>
                <a:cs typeface="+mn-lt"/>
              </a:rPr>
              <a:t>Participating</a:t>
            </a:r>
            <a:r>
              <a:rPr lang="da-DK" sz="2400">
                <a:ea typeface="+mn-lt"/>
                <a:cs typeface="+mn-lt"/>
              </a:rPr>
              <a:t> in </a:t>
            </a:r>
            <a:r>
              <a:rPr lang="da-DK" sz="2400" err="1">
                <a:ea typeface="+mn-lt"/>
                <a:cs typeface="+mn-lt"/>
              </a:rPr>
              <a:t>citizen</a:t>
            </a:r>
            <a:r>
              <a:rPr lang="da-DK" sz="2400">
                <a:ea typeface="+mn-lt"/>
                <a:cs typeface="+mn-lt"/>
              </a:rPr>
              <a:t> science </a:t>
            </a:r>
            <a:r>
              <a:rPr lang="da-DK" sz="2400" err="1">
                <a:ea typeface="+mn-lt"/>
                <a:cs typeface="+mn-lt"/>
              </a:rPr>
              <a:t>should</a:t>
            </a:r>
            <a:r>
              <a:rPr lang="da-DK" sz="2400">
                <a:ea typeface="+mn-lt"/>
                <a:cs typeface="+mn-lt"/>
              </a:rPr>
              <a:t> </a:t>
            </a:r>
            <a:r>
              <a:rPr lang="da-DK" sz="2400" err="1">
                <a:ea typeface="+mn-lt"/>
                <a:cs typeface="+mn-lt"/>
              </a:rPr>
              <a:t>be</a:t>
            </a:r>
            <a:r>
              <a:rPr lang="da-DK" sz="2400">
                <a:ea typeface="+mn-lt"/>
                <a:cs typeface="+mn-lt"/>
              </a:rPr>
              <a:t> </a:t>
            </a:r>
            <a:r>
              <a:rPr lang="da-DK" sz="2400" err="1">
                <a:ea typeface="+mn-lt"/>
                <a:cs typeface="+mn-lt"/>
              </a:rPr>
              <a:t>educational</a:t>
            </a:r>
            <a:r>
              <a:rPr lang="da-DK" sz="2400">
                <a:ea typeface="+mn-lt"/>
                <a:cs typeface="+mn-lt"/>
              </a:rPr>
              <a:t>, but </a:t>
            </a:r>
            <a:r>
              <a:rPr lang="da-DK" sz="2400" err="1">
                <a:ea typeface="+mn-lt"/>
                <a:cs typeface="+mn-lt"/>
              </a:rPr>
              <a:t>unless</a:t>
            </a:r>
            <a:r>
              <a:rPr lang="da-DK" sz="2400">
                <a:ea typeface="+mn-lt"/>
                <a:cs typeface="+mn-lt"/>
              </a:rPr>
              <a:t> it is </a:t>
            </a:r>
            <a:r>
              <a:rPr lang="da-DK" sz="2400" err="1">
                <a:ea typeface="+mn-lt"/>
                <a:cs typeface="+mn-lt"/>
              </a:rPr>
              <a:t>also</a:t>
            </a:r>
            <a:r>
              <a:rPr lang="da-DK" sz="2400">
                <a:ea typeface="+mn-lt"/>
                <a:cs typeface="+mn-lt"/>
              </a:rPr>
              <a:t> </a:t>
            </a:r>
            <a:r>
              <a:rPr lang="da-DK" sz="2400" err="1">
                <a:ea typeface="+mn-lt"/>
                <a:cs typeface="+mn-lt"/>
              </a:rPr>
              <a:t>fun</a:t>
            </a:r>
            <a:r>
              <a:rPr lang="da-DK" sz="2400">
                <a:ea typeface="+mn-lt"/>
                <a:cs typeface="+mn-lt"/>
              </a:rPr>
              <a:t>, it </a:t>
            </a:r>
            <a:r>
              <a:rPr lang="da-DK" sz="2400" err="1">
                <a:ea typeface="+mn-lt"/>
                <a:cs typeface="+mn-lt"/>
              </a:rPr>
              <a:t>will</a:t>
            </a:r>
            <a:r>
              <a:rPr lang="da-DK" sz="2400">
                <a:ea typeface="+mn-lt"/>
                <a:cs typeface="+mn-lt"/>
              </a:rPr>
              <a:t> not </a:t>
            </a:r>
            <a:r>
              <a:rPr lang="da-DK" sz="2400" err="1">
                <a:ea typeface="+mn-lt"/>
                <a:cs typeface="+mn-lt"/>
              </a:rPr>
              <a:t>be</a:t>
            </a:r>
            <a:r>
              <a:rPr lang="da-DK" sz="2400">
                <a:ea typeface="+mn-lt"/>
                <a:cs typeface="+mn-lt"/>
              </a:rPr>
              <a:t> </a:t>
            </a:r>
            <a:r>
              <a:rPr lang="da-DK" sz="2400" err="1">
                <a:ea typeface="+mn-lt"/>
                <a:cs typeface="+mn-lt"/>
              </a:rPr>
              <a:t>sustainable</a:t>
            </a:r>
            <a:r>
              <a:rPr lang="da-DK" sz="2400">
                <a:ea typeface="+mn-lt"/>
                <a:cs typeface="+mn-lt"/>
              </a:rPr>
              <a:t>, and participants </a:t>
            </a:r>
            <a:r>
              <a:rPr lang="da-DK" sz="2400" err="1">
                <a:ea typeface="+mn-lt"/>
                <a:cs typeface="+mn-lt"/>
              </a:rPr>
              <a:t>may</a:t>
            </a:r>
            <a:r>
              <a:rPr lang="da-DK" sz="2400">
                <a:ea typeface="+mn-lt"/>
                <a:cs typeface="+mn-lt"/>
              </a:rPr>
              <a:t> </a:t>
            </a:r>
            <a:r>
              <a:rPr lang="da-DK" sz="2400" err="1">
                <a:ea typeface="+mn-lt"/>
                <a:cs typeface="+mn-lt"/>
              </a:rPr>
              <a:t>leave</a:t>
            </a:r>
            <a:endParaRPr lang="da-DK" sz="2400">
              <a:ea typeface="+mn-lt"/>
              <a:cs typeface="+mn-lt"/>
            </a:endParaRPr>
          </a:p>
          <a:p>
            <a:pPr marL="342900" indent="-342900">
              <a:buChar char="•"/>
            </a:pPr>
            <a:r>
              <a:rPr lang="da-DK" sz="2400" err="1"/>
              <a:t>Combine</a:t>
            </a:r>
            <a:r>
              <a:rPr lang="da-DK" sz="2400"/>
              <a:t> </a:t>
            </a:r>
            <a:r>
              <a:rPr lang="da-DK" sz="2400" err="1"/>
              <a:t>informational</a:t>
            </a:r>
            <a:r>
              <a:rPr lang="da-DK" sz="2400"/>
              <a:t> or </a:t>
            </a:r>
            <a:r>
              <a:rPr lang="da-DK" sz="2400" err="1"/>
              <a:t>educational</a:t>
            </a:r>
            <a:r>
              <a:rPr lang="da-DK" sz="2400"/>
              <a:t> </a:t>
            </a:r>
            <a:r>
              <a:rPr lang="da-DK" sz="2400" err="1"/>
              <a:t>activities</a:t>
            </a:r>
            <a:r>
              <a:rPr lang="da-DK" sz="2400"/>
              <a:t> with social events or special </a:t>
            </a:r>
            <a:r>
              <a:rPr lang="da-DK" sz="2400" err="1"/>
              <a:t>excursions</a:t>
            </a:r>
            <a:r>
              <a:rPr lang="da-DK" sz="2400"/>
              <a:t> or </a:t>
            </a:r>
            <a:r>
              <a:rPr lang="da-DK" sz="2400" err="1"/>
              <a:t>treats</a:t>
            </a:r>
            <a:r>
              <a:rPr lang="da-DK" sz="2400"/>
              <a:t> </a:t>
            </a:r>
            <a:r>
              <a:rPr lang="da-DK" sz="2400" err="1"/>
              <a:t>that</a:t>
            </a:r>
            <a:r>
              <a:rPr lang="da-DK" sz="2400"/>
              <a:t> </a:t>
            </a:r>
            <a:r>
              <a:rPr lang="da-DK" sz="2400" err="1"/>
              <a:t>will</a:t>
            </a:r>
            <a:r>
              <a:rPr lang="da-DK" sz="2400"/>
              <a:t> </a:t>
            </a:r>
            <a:r>
              <a:rPr lang="da-DK" sz="2400" err="1"/>
              <a:t>entertain</a:t>
            </a:r>
            <a:r>
              <a:rPr lang="da-DK" sz="2400"/>
              <a:t> the participants</a:t>
            </a:r>
          </a:p>
        </p:txBody>
      </p:sp>
      <p:sp>
        <p:nvSpPr>
          <p:cNvPr id="3" name="Pladsholder til tekst 2">
            <a:extLst>
              <a:ext uri="{FF2B5EF4-FFF2-40B4-BE49-F238E27FC236}">
                <a16:creationId xmlns:a16="http://schemas.microsoft.com/office/drawing/2014/main" id="{252CC2F2-A8DB-7897-A311-4D92C1C4820F}"/>
              </a:ext>
            </a:extLst>
          </p:cNvPr>
          <p:cNvSpPr>
            <a:spLocks noGrp="1"/>
          </p:cNvSpPr>
          <p:nvPr>
            <p:ph type="body" sz="quarter" idx="11"/>
          </p:nvPr>
        </p:nvSpPr>
        <p:spPr/>
        <p:txBody>
          <a:bodyPr lIns="91440" tIns="45720" rIns="91440" bIns="45720" anchor="t"/>
          <a:lstStyle/>
          <a:p>
            <a:r>
              <a:rPr lang="da-DK" err="1"/>
              <a:t>Use</a:t>
            </a:r>
            <a:r>
              <a:rPr lang="da-DK"/>
              <a:t> </a:t>
            </a:r>
            <a:r>
              <a:rPr lang="da-DK" err="1"/>
              <a:t>networks</a:t>
            </a:r>
            <a:r>
              <a:rPr lang="da-DK"/>
              <a:t> and offer </a:t>
            </a:r>
            <a:r>
              <a:rPr lang="da-DK" err="1"/>
              <a:t>fun</a:t>
            </a:r>
            <a:r>
              <a:rPr lang="da-DK"/>
              <a:t> </a:t>
            </a:r>
            <a:r>
              <a:rPr lang="da-DK" err="1"/>
              <a:t>experiences</a:t>
            </a:r>
            <a:endParaRPr lang="da-DK"/>
          </a:p>
        </p:txBody>
      </p:sp>
      <p:sp>
        <p:nvSpPr>
          <p:cNvPr id="2" name="Pladsholder til tekst 1">
            <a:extLst>
              <a:ext uri="{FF2B5EF4-FFF2-40B4-BE49-F238E27FC236}">
                <a16:creationId xmlns:a16="http://schemas.microsoft.com/office/drawing/2014/main" id="{E77EBE03-8AF1-50C6-6C33-8E02E34C57C6}"/>
              </a:ext>
            </a:extLst>
          </p:cNvPr>
          <p:cNvSpPr>
            <a:spLocks noGrp="1"/>
          </p:cNvSpPr>
          <p:nvPr>
            <p:ph type="body" sz="quarter" idx="10"/>
          </p:nvPr>
        </p:nvSpPr>
        <p:spPr/>
        <p:txBody>
          <a:bodyPr lIns="91440" tIns="45720" rIns="91440" bIns="45720" anchor="t"/>
          <a:lstStyle/>
          <a:p>
            <a:r>
              <a:rPr lang="da-DK" err="1"/>
              <a:t>Tactics</a:t>
            </a:r>
            <a:r>
              <a:rPr lang="da-DK"/>
              <a:t> and </a:t>
            </a:r>
            <a:r>
              <a:rPr lang="da-DK" err="1"/>
              <a:t>tools</a:t>
            </a:r>
            <a:r>
              <a:rPr lang="da-DK"/>
              <a:t> for </a:t>
            </a:r>
            <a:r>
              <a:rPr lang="da-DK" err="1"/>
              <a:t>communicating</a:t>
            </a:r>
            <a:r>
              <a:rPr lang="da-DK"/>
              <a:t> with participants, stakeholders, and the public</a:t>
            </a:r>
          </a:p>
        </p:txBody>
      </p:sp>
    </p:spTree>
    <p:extLst>
      <p:ext uri="{BB962C8B-B14F-4D97-AF65-F5344CB8AC3E}">
        <p14:creationId xmlns:p14="http://schemas.microsoft.com/office/powerpoint/2010/main" val="34840182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pic>
        <p:nvPicPr>
          <p:cNvPr id="3" name="Billede 2" descr="Et billede, der indeholder tekst, tøj, menneske, person&#10;&#10;Beskrivelsen er genereret automatisk">
            <a:extLst>
              <a:ext uri="{FF2B5EF4-FFF2-40B4-BE49-F238E27FC236}">
                <a16:creationId xmlns:a16="http://schemas.microsoft.com/office/drawing/2014/main" id="{3620D94A-A8CD-D2EE-BCC9-B735ABFC9171}"/>
              </a:ext>
            </a:extLst>
          </p:cNvPr>
          <p:cNvPicPr>
            <a:picLocks noChangeAspect="1"/>
          </p:cNvPicPr>
          <p:nvPr/>
        </p:nvPicPr>
        <p:blipFill>
          <a:blip r:embed="rId2"/>
          <a:stretch>
            <a:fillRect/>
          </a:stretch>
        </p:blipFill>
        <p:spPr>
          <a:xfrm>
            <a:off x="457200" y="-3511"/>
            <a:ext cx="5118847" cy="6865024"/>
          </a:xfrm>
          <a:prstGeom prst="rect">
            <a:avLst/>
          </a:prstGeom>
        </p:spPr>
      </p:pic>
      <p:pic>
        <p:nvPicPr>
          <p:cNvPr id="6" name="Billede 5" descr="Et billede, der indeholder tekst, skærmbillede, brev, Font/skrifttype&#10;&#10;Beskrivelsen er genereret automatisk">
            <a:extLst>
              <a:ext uri="{FF2B5EF4-FFF2-40B4-BE49-F238E27FC236}">
                <a16:creationId xmlns:a16="http://schemas.microsoft.com/office/drawing/2014/main" id="{74C46271-0261-BEA0-20DA-49B04CCDAE9D}"/>
              </a:ext>
            </a:extLst>
          </p:cNvPr>
          <p:cNvPicPr>
            <a:picLocks noChangeAspect="1"/>
          </p:cNvPicPr>
          <p:nvPr/>
        </p:nvPicPr>
        <p:blipFill>
          <a:blip r:embed="rId3"/>
          <a:stretch>
            <a:fillRect/>
          </a:stretch>
        </p:blipFill>
        <p:spPr>
          <a:xfrm>
            <a:off x="5791200" y="-12168"/>
            <a:ext cx="5943600" cy="2516525"/>
          </a:xfrm>
          <a:prstGeom prst="rect">
            <a:avLst/>
          </a:prstGeom>
        </p:spPr>
      </p:pic>
      <p:pic>
        <p:nvPicPr>
          <p:cNvPr id="7" name="Billede 6" descr="Et billede, der indeholder tekst, elektronik, skærmbillede, software&#10;&#10;Beskrivelsen er genereret automatisk">
            <a:extLst>
              <a:ext uri="{FF2B5EF4-FFF2-40B4-BE49-F238E27FC236}">
                <a16:creationId xmlns:a16="http://schemas.microsoft.com/office/drawing/2014/main" id="{D95C273B-36F4-A7DD-6F99-DA18D5D00C02}"/>
              </a:ext>
            </a:extLst>
          </p:cNvPr>
          <p:cNvPicPr>
            <a:picLocks noChangeAspect="1"/>
          </p:cNvPicPr>
          <p:nvPr/>
        </p:nvPicPr>
        <p:blipFill>
          <a:blip r:embed="rId4"/>
          <a:stretch>
            <a:fillRect/>
          </a:stretch>
        </p:blipFill>
        <p:spPr>
          <a:xfrm>
            <a:off x="5787614" y="2604158"/>
            <a:ext cx="5950771" cy="4787331"/>
          </a:xfrm>
          <a:prstGeom prst="rect">
            <a:avLst/>
          </a:prstGeom>
        </p:spPr>
      </p:pic>
    </p:spTree>
    <p:extLst>
      <p:ext uri="{BB962C8B-B14F-4D97-AF65-F5344CB8AC3E}">
        <p14:creationId xmlns:p14="http://schemas.microsoft.com/office/powerpoint/2010/main" val="2946438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427B6D2-0C0E-4704-D426-1AEBC675BA91}"/>
              </a:ext>
            </a:extLst>
          </p:cNvPr>
          <p:cNvSpPr>
            <a:spLocks noGrp="1"/>
          </p:cNvSpPr>
          <p:nvPr>
            <p:ph type="body" sz="quarter" idx="12"/>
          </p:nvPr>
        </p:nvSpPr>
        <p:spPr/>
        <p:txBody>
          <a:bodyPr lIns="91440" tIns="45720" rIns="91440" bIns="45720" anchor="t"/>
          <a:lstStyle/>
          <a:p>
            <a:r>
              <a:rPr lang="da-DK" sz="2800" b="1" err="1"/>
              <a:t>Use</a:t>
            </a:r>
            <a:r>
              <a:rPr lang="da-DK" sz="2800" b="1"/>
              <a:t> social media to offer </a:t>
            </a:r>
            <a:r>
              <a:rPr lang="da-DK" sz="2800" b="1" err="1"/>
              <a:t>opportunities</a:t>
            </a:r>
            <a:r>
              <a:rPr lang="da-DK" sz="2800" b="1"/>
              <a:t> for </a:t>
            </a:r>
            <a:r>
              <a:rPr lang="da-DK" sz="2800" b="1" err="1"/>
              <a:t>interactions</a:t>
            </a:r>
            <a:endParaRPr lang="da-DK" sz="2800" b="1"/>
          </a:p>
          <a:p>
            <a:pPr marL="342900" indent="-342900">
              <a:buChar char="•"/>
            </a:pPr>
            <a:r>
              <a:rPr lang="da-DK" sz="2400" err="1"/>
              <a:t>Leverage</a:t>
            </a:r>
            <a:r>
              <a:rPr lang="da-DK" sz="2400"/>
              <a:t> </a:t>
            </a:r>
            <a:r>
              <a:rPr lang="da-DK" sz="2400" err="1"/>
              <a:t>different</a:t>
            </a:r>
            <a:r>
              <a:rPr lang="da-DK" sz="2400"/>
              <a:t> platforms to </a:t>
            </a:r>
            <a:r>
              <a:rPr lang="da-DK" sz="2400" err="1"/>
              <a:t>facilitate</a:t>
            </a:r>
            <a:r>
              <a:rPr lang="da-DK" sz="2400"/>
              <a:t> real-time </a:t>
            </a:r>
            <a:r>
              <a:rPr lang="da-DK" sz="2400" err="1"/>
              <a:t>communication</a:t>
            </a:r>
            <a:r>
              <a:rPr lang="da-DK" sz="2400"/>
              <a:t>, </a:t>
            </a:r>
            <a:r>
              <a:rPr lang="da-DK" sz="2400" err="1"/>
              <a:t>share</a:t>
            </a:r>
            <a:r>
              <a:rPr lang="da-DK" sz="2400"/>
              <a:t> </a:t>
            </a:r>
            <a:r>
              <a:rPr lang="da-DK" sz="2400" err="1"/>
              <a:t>project</a:t>
            </a:r>
            <a:r>
              <a:rPr lang="da-DK" sz="2400"/>
              <a:t> </a:t>
            </a:r>
            <a:r>
              <a:rPr lang="da-DK" sz="2400" err="1"/>
              <a:t>updates</a:t>
            </a:r>
            <a:r>
              <a:rPr lang="da-DK" sz="2400"/>
              <a:t>, and </a:t>
            </a:r>
            <a:r>
              <a:rPr lang="da-DK" sz="2400" err="1"/>
              <a:t>engage</a:t>
            </a:r>
            <a:r>
              <a:rPr lang="da-DK" sz="2400"/>
              <a:t> with large </a:t>
            </a:r>
            <a:r>
              <a:rPr lang="da-DK" sz="2400" err="1"/>
              <a:t>audiences</a:t>
            </a:r>
            <a:r>
              <a:rPr lang="da-DK" sz="2400"/>
              <a:t>, </a:t>
            </a:r>
            <a:r>
              <a:rPr lang="da-DK" sz="2400" err="1"/>
              <a:t>fostering</a:t>
            </a:r>
            <a:r>
              <a:rPr lang="da-DK" sz="2400"/>
              <a:t> a sense of community </a:t>
            </a:r>
            <a:r>
              <a:rPr lang="da-DK" sz="2400" err="1"/>
              <a:t>among</a:t>
            </a:r>
            <a:r>
              <a:rPr lang="da-DK" sz="2400"/>
              <a:t> participants and supporters</a:t>
            </a:r>
          </a:p>
          <a:p>
            <a:r>
              <a:rPr lang="da-DK" sz="2800" b="1"/>
              <a:t>Digital storytelling </a:t>
            </a:r>
            <a:r>
              <a:rPr lang="da-DK" sz="2800" b="1" err="1"/>
              <a:t>can</a:t>
            </a:r>
            <a:r>
              <a:rPr lang="da-DK" sz="2800" b="1"/>
              <a:t> </a:t>
            </a:r>
            <a:r>
              <a:rPr lang="da-DK" sz="2800" b="1" err="1"/>
              <a:t>create</a:t>
            </a:r>
            <a:r>
              <a:rPr lang="da-DK" sz="2800" b="1"/>
              <a:t> a sense of </a:t>
            </a:r>
            <a:r>
              <a:rPr lang="da-DK" sz="2800" b="1" err="1"/>
              <a:t>belonging</a:t>
            </a:r>
            <a:endParaRPr lang="da-DK" err="1"/>
          </a:p>
          <a:p>
            <a:pPr marL="342900" indent="-342900">
              <a:buChar char="•"/>
            </a:pPr>
            <a:r>
              <a:rPr lang="da-DK" sz="2400" err="1">
                <a:ea typeface="+mn-lt"/>
                <a:cs typeface="+mn-lt"/>
              </a:rPr>
              <a:t>Harness</a:t>
            </a:r>
            <a:r>
              <a:rPr lang="da-DK" sz="2400">
                <a:ea typeface="+mn-lt"/>
                <a:cs typeface="+mn-lt"/>
              </a:rPr>
              <a:t> the power of digital storytelling to </a:t>
            </a:r>
            <a:r>
              <a:rPr lang="da-DK" sz="2400" err="1">
                <a:ea typeface="+mn-lt"/>
                <a:cs typeface="+mn-lt"/>
              </a:rPr>
              <a:t>convey</a:t>
            </a:r>
            <a:r>
              <a:rPr lang="da-DK" sz="2400">
                <a:ea typeface="+mn-lt"/>
                <a:cs typeface="+mn-lt"/>
              </a:rPr>
              <a:t> the </a:t>
            </a:r>
            <a:r>
              <a:rPr lang="da-DK" sz="2400" err="1">
                <a:ea typeface="+mn-lt"/>
                <a:cs typeface="+mn-lt"/>
              </a:rPr>
              <a:t>project's</a:t>
            </a:r>
            <a:r>
              <a:rPr lang="da-DK" sz="2400">
                <a:ea typeface="+mn-lt"/>
                <a:cs typeface="+mn-lt"/>
              </a:rPr>
              <a:t> narrative, </a:t>
            </a:r>
            <a:r>
              <a:rPr lang="da-DK" sz="2400" err="1">
                <a:ea typeface="+mn-lt"/>
                <a:cs typeface="+mn-lt"/>
              </a:rPr>
              <a:t>share</a:t>
            </a:r>
            <a:r>
              <a:rPr lang="da-DK" sz="2400">
                <a:ea typeface="+mn-lt"/>
                <a:cs typeface="+mn-lt"/>
              </a:rPr>
              <a:t> </a:t>
            </a:r>
            <a:r>
              <a:rPr lang="da-DK" sz="2400"/>
              <a:t>participant </a:t>
            </a:r>
            <a:r>
              <a:rPr lang="da-DK" sz="2400" err="1"/>
              <a:t>experiences</a:t>
            </a:r>
            <a:r>
              <a:rPr lang="da-DK" sz="2400"/>
              <a:t>, and highlight the </a:t>
            </a:r>
            <a:r>
              <a:rPr lang="da-DK" sz="2400" err="1"/>
              <a:t>impact</a:t>
            </a:r>
            <a:r>
              <a:rPr lang="da-DK" sz="2400"/>
              <a:t> of </a:t>
            </a:r>
            <a:r>
              <a:rPr lang="da-DK" sz="2400" err="1"/>
              <a:t>citizen</a:t>
            </a:r>
            <a:r>
              <a:rPr lang="da-DK" sz="2400"/>
              <a:t> science, </a:t>
            </a:r>
            <a:r>
              <a:rPr lang="da-DK" sz="2400" err="1"/>
              <a:t>making</a:t>
            </a:r>
            <a:r>
              <a:rPr lang="da-DK" sz="2400"/>
              <a:t> the </a:t>
            </a:r>
            <a:r>
              <a:rPr lang="da-DK" sz="2400" err="1"/>
              <a:t>project</a:t>
            </a:r>
            <a:r>
              <a:rPr lang="da-DK" sz="2400"/>
              <a:t> more </a:t>
            </a:r>
            <a:r>
              <a:rPr lang="da-DK" sz="2400" err="1"/>
              <a:t>relatable</a:t>
            </a:r>
            <a:r>
              <a:rPr lang="da-DK" sz="2400"/>
              <a:t> </a:t>
            </a:r>
            <a:r>
              <a:rPr lang="da-DK" sz="2400">
                <a:ea typeface="+mn-lt"/>
                <a:cs typeface="+mn-lt"/>
              </a:rPr>
              <a:t>and </a:t>
            </a:r>
            <a:r>
              <a:rPr lang="da-DK" sz="2400" err="1"/>
              <a:t>engaging</a:t>
            </a:r>
            <a:r>
              <a:rPr lang="da-DK" sz="2400"/>
              <a:t> for </a:t>
            </a:r>
            <a:r>
              <a:rPr lang="da-DK" sz="2400">
                <a:ea typeface="+mn-lt"/>
                <a:cs typeface="+mn-lt"/>
              </a:rPr>
              <a:t>a </a:t>
            </a:r>
            <a:r>
              <a:rPr lang="da-DK" sz="2400" err="1"/>
              <a:t>wider</a:t>
            </a:r>
            <a:r>
              <a:rPr lang="da-DK" sz="2400"/>
              <a:t> </a:t>
            </a:r>
            <a:r>
              <a:rPr lang="da-DK" sz="2400" err="1"/>
              <a:t>audience</a:t>
            </a:r>
          </a:p>
        </p:txBody>
      </p:sp>
      <p:sp>
        <p:nvSpPr>
          <p:cNvPr id="3" name="Pladsholder til tekst 2">
            <a:extLst>
              <a:ext uri="{FF2B5EF4-FFF2-40B4-BE49-F238E27FC236}">
                <a16:creationId xmlns:a16="http://schemas.microsoft.com/office/drawing/2014/main" id="{252CC2F2-A8DB-7897-A311-4D92C1C4820F}"/>
              </a:ext>
            </a:extLst>
          </p:cNvPr>
          <p:cNvSpPr>
            <a:spLocks noGrp="1"/>
          </p:cNvSpPr>
          <p:nvPr>
            <p:ph type="body" sz="quarter" idx="11"/>
          </p:nvPr>
        </p:nvSpPr>
        <p:spPr/>
        <p:txBody>
          <a:bodyPr lIns="91440" tIns="45720" rIns="91440" bIns="45720" anchor="t"/>
          <a:lstStyle/>
          <a:p>
            <a:r>
              <a:rPr lang="da-DK" err="1"/>
              <a:t>Use</a:t>
            </a:r>
            <a:r>
              <a:rPr lang="da-DK"/>
              <a:t> social media and digital storytelling</a:t>
            </a:r>
          </a:p>
        </p:txBody>
      </p:sp>
      <p:sp>
        <p:nvSpPr>
          <p:cNvPr id="2" name="Pladsholder til tekst 1">
            <a:extLst>
              <a:ext uri="{FF2B5EF4-FFF2-40B4-BE49-F238E27FC236}">
                <a16:creationId xmlns:a16="http://schemas.microsoft.com/office/drawing/2014/main" id="{E77EBE03-8AF1-50C6-6C33-8E02E34C57C6}"/>
              </a:ext>
            </a:extLst>
          </p:cNvPr>
          <p:cNvSpPr>
            <a:spLocks noGrp="1"/>
          </p:cNvSpPr>
          <p:nvPr>
            <p:ph type="body" sz="quarter" idx="10"/>
          </p:nvPr>
        </p:nvSpPr>
        <p:spPr/>
        <p:txBody>
          <a:bodyPr lIns="91440" tIns="45720" rIns="91440" bIns="45720" anchor="t"/>
          <a:lstStyle/>
          <a:p>
            <a:r>
              <a:rPr lang="da-DK" err="1"/>
              <a:t>Tactics</a:t>
            </a:r>
            <a:r>
              <a:rPr lang="da-DK"/>
              <a:t> and </a:t>
            </a:r>
            <a:r>
              <a:rPr lang="da-DK" err="1"/>
              <a:t>tools</a:t>
            </a:r>
            <a:r>
              <a:rPr lang="da-DK"/>
              <a:t> for </a:t>
            </a:r>
            <a:r>
              <a:rPr lang="da-DK" err="1"/>
              <a:t>communicating</a:t>
            </a:r>
            <a:r>
              <a:rPr lang="da-DK"/>
              <a:t> with participants, stakeholders, and the public</a:t>
            </a:r>
          </a:p>
        </p:txBody>
      </p:sp>
    </p:spTree>
    <p:extLst>
      <p:ext uri="{BB962C8B-B14F-4D97-AF65-F5344CB8AC3E}">
        <p14:creationId xmlns:p14="http://schemas.microsoft.com/office/powerpoint/2010/main" val="3350538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lede 1" descr="Et billede, der indeholder tekst, skærmbillede, diagram, Font/skrifttype&#10;&#10;Beskrivelsen er genereret automatisk">
            <a:extLst>
              <a:ext uri="{FF2B5EF4-FFF2-40B4-BE49-F238E27FC236}">
                <a16:creationId xmlns:a16="http://schemas.microsoft.com/office/drawing/2014/main" id="{0B97397E-966E-7D2B-5133-E19D41C2A3DA}"/>
              </a:ext>
            </a:extLst>
          </p:cNvPr>
          <p:cNvPicPr>
            <a:picLocks noChangeAspect="1"/>
          </p:cNvPicPr>
          <p:nvPr/>
        </p:nvPicPr>
        <p:blipFill rotWithShape="1">
          <a:blip r:embed="rId2"/>
          <a:srcRect l="11994" t="14370" r="10522" b="7420"/>
          <a:stretch/>
        </p:blipFill>
        <p:spPr>
          <a:xfrm>
            <a:off x="652631" y="-2241"/>
            <a:ext cx="10881140" cy="6859764"/>
          </a:xfrm>
          <a:prstGeom prst="rect">
            <a:avLst/>
          </a:prstGeom>
        </p:spPr>
      </p:pic>
      <p:pic>
        <p:nvPicPr>
          <p:cNvPr id="4" name="Billede 3" descr="Et billede, der indeholder plante, tekst, person, tøj&#10;&#10;Beskrivelsen er genereret automatisk">
            <a:hlinkClick r:id="rId3"/>
            <a:extLst>
              <a:ext uri="{FF2B5EF4-FFF2-40B4-BE49-F238E27FC236}">
                <a16:creationId xmlns:a16="http://schemas.microsoft.com/office/drawing/2014/main" id="{A7AA22FC-96C1-D3E8-900B-8399DAB78556}"/>
              </a:ext>
            </a:extLst>
          </p:cNvPr>
          <p:cNvPicPr>
            <a:picLocks noChangeAspect="1"/>
          </p:cNvPicPr>
          <p:nvPr/>
        </p:nvPicPr>
        <p:blipFill>
          <a:blip r:embed="rId4"/>
          <a:stretch>
            <a:fillRect/>
          </a:stretch>
        </p:blipFill>
        <p:spPr>
          <a:xfrm>
            <a:off x="11094384" y="5878045"/>
            <a:ext cx="958104" cy="893109"/>
          </a:xfrm>
          <a:prstGeom prst="rect">
            <a:avLst/>
          </a:prstGeom>
        </p:spPr>
      </p:pic>
    </p:spTree>
    <p:extLst>
      <p:ext uri="{BB962C8B-B14F-4D97-AF65-F5344CB8AC3E}">
        <p14:creationId xmlns:p14="http://schemas.microsoft.com/office/powerpoint/2010/main" val="1203375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427B6D2-0C0E-4704-D426-1AEBC675BA91}"/>
              </a:ext>
            </a:extLst>
          </p:cNvPr>
          <p:cNvSpPr>
            <a:spLocks noGrp="1"/>
          </p:cNvSpPr>
          <p:nvPr>
            <p:ph type="body" sz="quarter" idx="12"/>
          </p:nvPr>
        </p:nvSpPr>
        <p:spPr/>
        <p:txBody>
          <a:bodyPr lIns="91440" tIns="45720" rIns="91440" bIns="45720" anchor="t"/>
          <a:lstStyle/>
          <a:p>
            <a:r>
              <a:rPr lang="da-DK" sz="2800" b="1" err="1"/>
              <a:t>Add</a:t>
            </a:r>
            <a:r>
              <a:rPr lang="da-DK" sz="2800" b="1"/>
              <a:t> </a:t>
            </a:r>
            <a:r>
              <a:rPr lang="da-DK" sz="2800" b="1" err="1"/>
              <a:t>gamification</a:t>
            </a:r>
            <a:r>
              <a:rPr lang="da-DK" sz="2800" b="1"/>
              <a:t> elements to the </a:t>
            </a:r>
            <a:r>
              <a:rPr lang="da-DK" sz="2800" b="1" err="1"/>
              <a:t>citizen</a:t>
            </a:r>
            <a:r>
              <a:rPr lang="da-DK" sz="2800" b="1"/>
              <a:t> science </a:t>
            </a:r>
            <a:r>
              <a:rPr lang="da-DK" sz="2800" b="1" err="1"/>
              <a:t>project</a:t>
            </a:r>
          </a:p>
          <a:p>
            <a:pPr marL="342900" indent="-342900">
              <a:buChar char="•"/>
            </a:pPr>
            <a:r>
              <a:rPr lang="da-DK" sz="2400" err="1"/>
              <a:t>Apply</a:t>
            </a:r>
            <a:r>
              <a:rPr lang="da-DK" sz="2400"/>
              <a:t> game-design elements </a:t>
            </a:r>
            <a:r>
              <a:rPr lang="da-DK" sz="2400" err="1"/>
              <a:t>such</a:t>
            </a:r>
            <a:r>
              <a:rPr lang="da-DK" sz="2400"/>
              <a:t> as points, badges, rankings, missions, or "race </a:t>
            </a:r>
            <a:r>
              <a:rPr lang="da-DK" sz="2400" err="1"/>
              <a:t>against</a:t>
            </a:r>
            <a:r>
              <a:rPr lang="da-DK" sz="2400"/>
              <a:t> the </a:t>
            </a:r>
            <a:r>
              <a:rPr lang="da-DK" sz="2400" err="1"/>
              <a:t>clock</a:t>
            </a:r>
            <a:r>
              <a:rPr lang="da-DK" sz="2400"/>
              <a:t>" to </a:t>
            </a:r>
            <a:r>
              <a:rPr lang="da-DK" sz="2400" err="1"/>
              <a:t>make</a:t>
            </a:r>
            <a:r>
              <a:rPr lang="da-DK" sz="2400"/>
              <a:t> the tasks more </a:t>
            </a:r>
            <a:r>
              <a:rPr lang="da-DK" sz="2400" err="1"/>
              <a:t>enjoyable</a:t>
            </a:r>
            <a:r>
              <a:rPr lang="da-DK" sz="2400"/>
              <a:t> - </a:t>
            </a:r>
            <a:r>
              <a:rPr lang="da-DK" sz="2400" err="1"/>
              <a:t>be</a:t>
            </a:r>
            <a:r>
              <a:rPr lang="da-DK" sz="2400"/>
              <a:t> </a:t>
            </a:r>
            <a:r>
              <a:rPr lang="da-DK" sz="2400" err="1"/>
              <a:t>aware</a:t>
            </a:r>
            <a:r>
              <a:rPr lang="da-DK" sz="2400"/>
              <a:t> </a:t>
            </a:r>
            <a:r>
              <a:rPr lang="da-DK" sz="2400" err="1"/>
              <a:t>that</a:t>
            </a:r>
            <a:r>
              <a:rPr lang="da-DK" sz="2400"/>
              <a:t> </a:t>
            </a:r>
            <a:r>
              <a:rPr lang="da-DK" sz="2400" err="1"/>
              <a:t>they</a:t>
            </a:r>
            <a:r>
              <a:rPr lang="da-DK" sz="2400"/>
              <a:t> </a:t>
            </a:r>
            <a:r>
              <a:rPr lang="da-DK" sz="2400" err="1"/>
              <a:t>may</a:t>
            </a:r>
            <a:r>
              <a:rPr lang="da-DK" sz="2400"/>
              <a:t> </a:t>
            </a:r>
            <a:r>
              <a:rPr lang="da-DK" sz="2400" err="1"/>
              <a:t>also</a:t>
            </a:r>
            <a:r>
              <a:rPr lang="da-DK" sz="2400"/>
              <a:t> </a:t>
            </a:r>
            <a:r>
              <a:rPr lang="da-DK" sz="2400" err="1"/>
              <a:t>introduce</a:t>
            </a:r>
            <a:r>
              <a:rPr lang="da-DK" sz="2400"/>
              <a:t> potential </a:t>
            </a:r>
            <a:r>
              <a:rPr lang="da-DK" sz="2400" err="1"/>
              <a:t>biases</a:t>
            </a:r>
            <a:endParaRPr lang="da-DK" err="1"/>
          </a:p>
          <a:p>
            <a:r>
              <a:rPr lang="da-DK" sz="2800" b="1"/>
              <a:t>Find and </a:t>
            </a:r>
            <a:r>
              <a:rPr lang="da-DK" sz="2800" b="1" err="1"/>
              <a:t>train</a:t>
            </a:r>
            <a:r>
              <a:rPr lang="da-DK" sz="2800" b="1"/>
              <a:t> </a:t>
            </a:r>
            <a:r>
              <a:rPr lang="da-DK" sz="2800" b="1" err="1"/>
              <a:t>project</a:t>
            </a:r>
            <a:r>
              <a:rPr lang="da-DK" sz="2800" b="1"/>
              <a:t> </a:t>
            </a:r>
            <a:r>
              <a:rPr lang="da-DK" sz="2800" b="1" err="1"/>
              <a:t>ambassadors</a:t>
            </a:r>
            <a:endParaRPr lang="da-DK" sz="2800" b="1"/>
          </a:p>
          <a:p>
            <a:pPr marL="342900" indent="-342900">
              <a:buChar char="•"/>
            </a:pPr>
            <a:r>
              <a:rPr lang="da-DK" sz="2400" err="1">
                <a:ea typeface="+mn-lt"/>
                <a:cs typeface="+mn-lt"/>
              </a:rPr>
              <a:t>They</a:t>
            </a:r>
            <a:r>
              <a:rPr lang="da-DK" sz="2400">
                <a:ea typeface="+mn-lt"/>
                <a:cs typeface="+mn-lt"/>
              </a:rPr>
              <a:t> </a:t>
            </a:r>
            <a:r>
              <a:rPr lang="da-DK" sz="2400" err="1">
                <a:ea typeface="+mn-lt"/>
                <a:cs typeface="+mn-lt"/>
              </a:rPr>
              <a:t>may</a:t>
            </a:r>
            <a:r>
              <a:rPr lang="da-DK" sz="2400">
                <a:ea typeface="+mn-lt"/>
                <a:cs typeface="+mn-lt"/>
              </a:rPr>
              <a:t> </a:t>
            </a:r>
            <a:r>
              <a:rPr lang="da-DK" sz="2400" err="1">
                <a:ea typeface="+mn-lt"/>
                <a:cs typeface="+mn-lt"/>
              </a:rPr>
              <a:t>help</a:t>
            </a:r>
            <a:r>
              <a:rPr lang="da-DK" sz="2400">
                <a:ea typeface="+mn-lt"/>
                <a:cs typeface="+mn-lt"/>
              </a:rPr>
              <a:t> with </a:t>
            </a:r>
            <a:r>
              <a:rPr lang="da-DK" sz="2400" err="1">
                <a:ea typeface="+mn-lt"/>
                <a:cs typeface="+mn-lt"/>
              </a:rPr>
              <a:t>your</a:t>
            </a:r>
            <a:r>
              <a:rPr lang="da-DK" sz="2400">
                <a:ea typeface="+mn-lt"/>
                <a:cs typeface="+mn-lt"/>
              </a:rPr>
              <a:t> </a:t>
            </a:r>
            <a:r>
              <a:rPr lang="da-DK" sz="2400" err="1">
                <a:ea typeface="+mn-lt"/>
                <a:cs typeface="+mn-lt"/>
              </a:rPr>
              <a:t>project's</a:t>
            </a:r>
            <a:r>
              <a:rPr lang="da-DK" sz="2400">
                <a:ea typeface="+mn-lt"/>
                <a:cs typeface="+mn-lt"/>
              </a:rPr>
              <a:t> </a:t>
            </a:r>
            <a:r>
              <a:rPr lang="da-DK" sz="2400" err="1">
                <a:ea typeface="+mn-lt"/>
                <a:cs typeface="+mn-lt"/>
              </a:rPr>
              <a:t>logistics</a:t>
            </a:r>
            <a:r>
              <a:rPr lang="da-DK" sz="2400">
                <a:ea typeface="+mn-lt"/>
                <a:cs typeface="+mn-lt"/>
              </a:rPr>
              <a:t>, administration or </a:t>
            </a:r>
            <a:r>
              <a:rPr lang="da-DK" sz="2400" err="1">
                <a:ea typeface="+mn-lt"/>
                <a:cs typeface="+mn-lt"/>
              </a:rPr>
              <a:t>communication</a:t>
            </a:r>
            <a:r>
              <a:rPr lang="da-DK" sz="2400">
                <a:ea typeface="+mn-lt"/>
                <a:cs typeface="+mn-lt"/>
              </a:rPr>
              <a:t> in </a:t>
            </a:r>
            <a:r>
              <a:rPr lang="da-DK" sz="2400" err="1">
                <a:ea typeface="+mn-lt"/>
                <a:cs typeface="+mn-lt"/>
              </a:rPr>
              <a:t>order</a:t>
            </a:r>
            <a:r>
              <a:rPr lang="da-DK" sz="2400">
                <a:ea typeface="+mn-lt"/>
                <a:cs typeface="+mn-lt"/>
              </a:rPr>
              <a:t> to </a:t>
            </a:r>
            <a:r>
              <a:rPr lang="da-DK" sz="2400" err="1">
                <a:ea typeface="+mn-lt"/>
                <a:cs typeface="+mn-lt"/>
              </a:rPr>
              <a:t>enhance</a:t>
            </a:r>
            <a:r>
              <a:rPr lang="da-DK" sz="2400">
                <a:ea typeface="+mn-lt"/>
                <a:cs typeface="+mn-lt"/>
              </a:rPr>
              <a:t> </a:t>
            </a:r>
            <a:r>
              <a:rPr lang="da-DK" sz="2400" err="1">
                <a:ea typeface="+mn-lt"/>
                <a:cs typeface="+mn-lt"/>
              </a:rPr>
              <a:t>outreach</a:t>
            </a:r>
            <a:r>
              <a:rPr lang="da-DK" sz="2400">
                <a:ea typeface="+mn-lt"/>
                <a:cs typeface="+mn-lt"/>
              </a:rPr>
              <a:t> and engagement</a:t>
            </a:r>
          </a:p>
          <a:p>
            <a:pPr marL="342900" indent="-342900">
              <a:buChar char="•"/>
            </a:pPr>
            <a:r>
              <a:rPr lang="da-DK" sz="2400" err="1">
                <a:ea typeface="+mn-lt"/>
                <a:cs typeface="+mn-lt"/>
              </a:rPr>
              <a:t>They</a:t>
            </a:r>
            <a:r>
              <a:rPr lang="da-DK" sz="2400">
                <a:ea typeface="+mn-lt"/>
                <a:cs typeface="+mn-lt"/>
              </a:rPr>
              <a:t> </a:t>
            </a:r>
            <a:r>
              <a:rPr lang="da-DK" sz="2400" err="1">
                <a:ea typeface="+mn-lt"/>
                <a:cs typeface="+mn-lt"/>
              </a:rPr>
              <a:t>are</a:t>
            </a:r>
            <a:r>
              <a:rPr lang="da-DK" sz="2400">
                <a:ea typeface="+mn-lt"/>
                <a:cs typeface="+mn-lt"/>
              </a:rPr>
              <a:t> </a:t>
            </a:r>
            <a:r>
              <a:rPr lang="da-DK" sz="2400" err="1">
                <a:ea typeface="+mn-lt"/>
                <a:cs typeface="+mn-lt"/>
              </a:rPr>
              <a:t>usually</a:t>
            </a:r>
            <a:r>
              <a:rPr lang="da-DK" sz="2400">
                <a:ea typeface="+mn-lt"/>
                <a:cs typeface="+mn-lt"/>
              </a:rPr>
              <a:t> </a:t>
            </a:r>
            <a:r>
              <a:rPr lang="da-DK" sz="2400" err="1">
                <a:ea typeface="+mn-lt"/>
                <a:cs typeface="+mn-lt"/>
              </a:rPr>
              <a:t>intrinsically</a:t>
            </a:r>
            <a:r>
              <a:rPr lang="da-DK" sz="2400">
                <a:ea typeface="+mn-lt"/>
                <a:cs typeface="+mn-lt"/>
              </a:rPr>
              <a:t> </a:t>
            </a:r>
            <a:r>
              <a:rPr lang="da-DK" sz="2400" err="1">
                <a:ea typeface="+mn-lt"/>
                <a:cs typeface="+mn-lt"/>
              </a:rPr>
              <a:t>motivated</a:t>
            </a:r>
            <a:r>
              <a:rPr lang="da-DK" sz="2400">
                <a:ea typeface="+mn-lt"/>
                <a:cs typeface="+mn-lt"/>
              </a:rPr>
              <a:t> to </a:t>
            </a:r>
            <a:r>
              <a:rPr lang="da-DK" sz="2400" err="1">
                <a:ea typeface="+mn-lt"/>
                <a:cs typeface="+mn-lt"/>
              </a:rPr>
              <a:t>play</a:t>
            </a:r>
            <a:r>
              <a:rPr lang="da-DK" sz="2400">
                <a:ea typeface="+mn-lt"/>
                <a:cs typeface="+mn-lt"/>
              </a:rPr>
              <a:t> a </a:t>
            </a:r>
            <a:r>
              <a:rPr lang="da-DK" sz="2400" err="1">
                <a:ea typeface="+mn-lt"/>
                <a:cs typeface="+mn-lt"/>
              </a:rPr>
              <a:t>role</a:t>
            </a:r>
            <a:r>
              <a:rPr lang="da-DK" sz="2400">
                <a:ea typeface="+mn-lt"/>
                <a:cs typeface="+mn-lt"/>
              </a:rPr>
              <a:t> in the </a:t>
            </a:r>
            <a:r>
              <a:rPr lang="da-DK" sz="2400" err="1">
                <a:ea typeface="+mn-lt"/>
                <a:cs typeface="+mn-lt"/>
              </a:rPr>
              <a:t>project</a:t>
            </a:r>
            <a:endParaRPr lang="da-DK" sz="2400" err="1"/>
          </a:p>
        </p:txBody>
      </p:sp>
      <p:sp>
        <p:nvSpPr>
          <p:cNvPr id="3" name="Pladsholder til tekst 2">
            <a:extLst>
              <a:ext uri="{FF2B5EF4-FFF2-40B4-BE49-F238E27FC236}">
                <a16:creationId xmlns:a16="http://schemas.microsoft.com/office/drawing/2014/main" id="{252CC2F2-A8DB-7897-A311-4D92C1C4820F}"/>
              </a:ext>
            </a:extLst>
          </p:cNvPr>
          <p:cNvSpPr>
            <a:spLocks noGrp="1"/>
          </p:cNvSpPr>
          <p:nvPr>
            <p:ph type="body" sz="quarter" idx="11"/>
          </p:nvPr>
        </p:nvSpPr>
        <p:spPr/>
        <p:txBody>
          <a:bodyPr lIns="91440" tIns="45720" rIns="91440" bIns="45720" anchor="t"/>
          <a:lstStyle/>
          <a:p>
            <a:r>
              <a:rPr lang="da-DK" dirty="0" err="1"/>
              <a:t>Gamification</a:t>
            </a:r>
            <a:r>
              <a:rPr lang="da-DK" dirty="0"/>
              <a:t> and </a:t>
            </a:r>
            <a:r>
              <a:rPr lang="da-DK" dirty="0" err="1"/>
              <a:t>project</a:t>
            </a:r>
            <a:r>
              <a:rPr lang="da-DK" dirty="0"/>
              <a:t> </a:t>
            </a:r>
            <a:r>
              <a:rPr lang="da-DK" dirty="0" err="1"/>
              <a:t>ambassadors</a:t>
            </a:r>
            <a:endParaRPr lang="da-DK" dirty="0"/>
          </a:p>
        </p:txBody>
      </p:sp>
      <p:sp>
        <p:nvSpPr>
          <p:cNvPr id="2" name="Pladsholder til tekst 1">
            <a:extLst>
              <a:ext uri="{FF2B5EF4-FFF2-40B4-BE49-F238E27FC236}">
                <a16:creationId xmlns:a16="http://schemas.microsoft.com/office/drawing/2014/main" id="{E77EBE03-8AF1-50C6-6C33-8E02E34C57C6}"/>
              </a:ext>
            </a:extLst>
          </p:cNvPr>
          <p:cNvSpPr>
            <a:spLocks noGrp="1"/>
          </p:cNvSpPr>
          <p:nvPr>
            <p:ph type="body" sz="quarter" idx="10"/>
          </p:nvPr>
        </p:nvSpPr>
        <p:spPr/>
        <p:txBody>
          <a:bodyPr lIns="91440" tIns="45720" rIns="91440" bIns="45720" anchor="t"/>
          <a:lstStyle/>
          <a:p>
            <a:r>
              <a:rPr lang="da-DK" err="1"/>
              <a:t>Tactics</a:t>
            </a:r>
            <a:r>
              <a:rPr lang="da-DK"/>
              <a:t> and </a:t>
            </a:r>
            <a:r>
              <a:rPr lang="da-DK" err="1"/>
              <a:t>tools</a:t>
            </a:r>
            <a:r>
              <a:rPr lang="da-DK"/>
              <a:t> for </a:t>
            </a:r>
            <a:r>
              <a:rPr lang="da-DK" err="1"/>
              <a:t>communicating</a:t>
            </a:r>
            <a:r>
              <a:rPr lang="da-DK"/>
              <a:t> with participants, stakeholders, and the public</a:t>
            </a:r>
          </a:p>
        </p:txBody>
      </p:sp>
    </p:spTree>
    <p:extLst>
      <p:ext uri="{BB962C8B-B14F-4D97-AF65-F5344CB8AC3E}">
        <p14:creationId xmlns:p14="http://schemas.microsoft.com/office/powerpoint/2010/main" val="22862909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descr="Et billede, der indeholder tekst, Font/skrifttype, skærmbillede, design&#10;&#10;Beskrivelsen er genereret automatisk">
            <a:extLst>
              <a:ext uri="{FF2B5EF4-FFF2-40B4-BE49-F238E27FC236}">
                <a16:creationId xmlns:a16="http://schemas.microsoft.com/office/drawing/2014/main" id="{F461D94A-6786-1299-87FD-05594E130F7F}"/>
              </a:ext>
            </a:extLst>
          </p:cNvPr>
          <p:cNvPicPr>
            <a:picLocks noChangeAspect="1"/>
          </p:cNvPicPr>
          <p:nvPr/>
        </p:nvPicPr>
        <p:blipFill>
          <a:blip r:embed="rId2"/>
          <a:stretch>
            <a:fillRect/>
          </a:stretch>
        </p:blipFill>
        <p:spPr>
          <a:xfrm>
            <a:off x="502024" y="200630"/>
            <a:ext cx="2994211" cy="3301163"/>
          </a:xfrm>
          <a:prstGeom prst="rect">
            <a:avLst/>
          </a:prstGeom>
        </p:spPr>
      </p:pic>
      <p:pic>
        <p:nvPicPr>
          <p:cNvPr id="6" name="Billede 5" descr="Et billede, der indeholder tekst, skærmbillede, Font/skrifttype, design&#10;&#10;Beskrivelsen er genereret automatisk">
            <a:extLst>
              <a:ext uri="{FF2B5EF4-FFF2-40B4-BE49-F238E27FC236}">
                <a16:creationId xmlns:a16="http://schemas.microsoft.com/office/drawing/2014/main" id="{00F01A2C-CAE7-6633-9CE6-15B7BCACD567}"/>
              </a:ext>
            </a:extLst>
          </p:cNvPr>
          <p:cNvPicPr>
            <a:picLocks noChangeAspect="1"/>
          </p:cNvPicPr>
          <p:nvPr/>
        </p:nvPicPr>
        <p:blipFill>
          <a:blip r:embed="rId3"/>
          <a:stretch>
            <a:fillRect/>
          </a:stretch>
        </p:blipFill>
        <p:spPr>
          <a:xfrm>
            <a:off x="4061012" y="162004"/>
            <a:ext cx="3272117" cy="3306695"/>
          </a:xfrm>
          <a:prstGeom prst="rect">
            <a:avLst/>
          </a:prstGeom>
        </p:spPr>
      </p:pic>
      <p:pic>
        <p:nvPicPr>
          <p:cNvPr id="7" name="Billede 6" descr="Et billede, der indeholder tekst, skærmbillede, Font/skrifttype, logo&#10;&#10;Beskrivelsen er genereret automatisk">
            <a:extLst>
              <a:ext uri="{FF2B5EF4-FFF2-40B4-BE49-F238E27FC236}">
                <a16:creationId xmlns:a16="http://schemas.microsoft.com/office/drawing/2014/main" id="{454C2932-9F17-3325-73A3-38A12B473053}"/>
              </a:ext>
            </a:extLst>
          </p:cNvPr>
          <p:cNvPicPr>
            <a:picLocks noChangeAspect="1"/>
          </p:cNvPicPr>
          <p:nvPr/>
        </p:nvPicPr>
        <p:blipFill>
          <a:blip r:embed="rId4"/>
          <a:stretch>
            <a:fillRect/>
          </a:stretch>
        </p:blipFill>
        <p:spPr>
          <a:xfrm>
            <a:off x="8023412" y="203685"/>
            <a:ext cx="3630705" cy="3232300"/>
          </a:xfrm>
          <a:prstGeom prst="rect">
            <a:avLst/>
          </a:prstGeom>
        </p:spPr>
      </p:pic>
      <p:pic>
        <p:nvPicPr>
          <p:cNvPr id="8" name="Billede 7" descr="Et billede, der indeholder tekst, Font/skrifttype, skærmbillede, logo&#10;&#10;Beskrivelsen er genereret automatisk">
            <a:extLst>
              <a:ext uri="{FF2B5EF4-FFF2-40B4-BE49-F238E27FC236}">
                <a16:creationId xmlns:a16="http://schemas.microsoft.com/office/drawing/2014/main" id="{8A5DB30D-FDC4-70F6-5E7D-F89C7224ED5F}"/>
              </a:ext>
            </a:extLst>
          </p:cNvPr>
          <p:cNvPicPr>
            <a:picLocks noChangeAspect="1"/>
          </p:cNvPicPr>
          <p:nvPr/>
        </p:nvPicPr>
        <p:blipFill>
          <a:blip r:embed="rId5"/>
          <a:stretch>
            <a:fillRect/>
          </a:stretch>
        </p:blipFill>
        <p:spPr>
          <a:xfrm>
            <a:off x="331695" y="3800062"/>
            <a:ext cx="3039035" cy="2538959"/>
          </a:xfrm>
          <a:prstGeom prst="rect">
            <a:avLst/>
          </a:prstGeom>
        </p:spPr>
      </p:pic>
      <p:pic>
        <p:nvPicPr>
          <p:cNvPr id="9" name="Billede 8" descr="Et billede, der indeholder tekst, skærmbillede, Font/skrifttype, visitkort&#10;&#10;Beskrivelsen er genereret automatisk">
            <a:extLst>
              <a:ext uri="{FF2B5EF4-FFF2-40B4-BE49-F238E27FC236}">
                <a16:creationId xmlns:a16="http://schemas.microsoft.com/office/drawing/2014/main" id="{4476F8D3-81F9-AF22-7150-B6F1F66B56FC}"/>
              </a:ext>
            </a:extLst>
          </p:cNvPr>
          <p:cNvPicPr>
            <a:picLocks noChangeAspect="1"/>
          </p:cNvPicPr>
          <p:nvPr/>
        </p:nvPicPr>
        <p:blipFill>
          <a:blip r:embed="rId6"/>
          <a:stretch>
            <a:fillRect/>
          </a:stretch>
        </p:blipFill>
        <p:spPr>
          <a:xfrm>
            <a:off x="3845859" y="3969883"/>
            <a:ext cx="3783105" cy="2369645"/>
          </a:xfrm>
          <a:prstGeom prst="rect">
            <a:avLst/>
          </a:prstGeom>
        </p:spPr>
      </p:pic>
      <p:pic>
        <p:nvPicPr>
          <p:cNvPr id="10" name="Billede 9" descr="Et billede, der indeholder tekst, Font/skrifttype, skærmbillede, design&#10;&#10;Beskrivelsen er genereret automatisk">
            <a:extLst>
              <a:ext uri="{FF2B5EF4-FFF2-40B4-BE49-F238E27FC236}">
                <a16:creationId xmlns:a16="http://schemas.microsoft.com/office/drawing/2014/main" id="{D899E5A1-9EE4-A1E8-671C-69CBAB106DDB}"/>
              </a:ext>
            </a:extLst>
          </p:cNvPr>
          <p:cNvPicPr>
            <a:picLocks noChangeAspect="1"/>
          </p:cNvPicPr>
          <p:nvPr/>
        </p:nvPicPr>
        <p:blipFill>
          <a:blip r:embed="rId7"/>
          <a:stretch>
            <a:fillRect/>
          </a:stretch>
        </p:blipFill>
        <p:spPr>
          <a:xfrm>
            <a:off x="7960658" y="3607381"/>
            <a:ext cx="3818963" cy="2897425"/>
          </a:xfrm>
          <a:prstGeom prst="rect">
            <a:avLst/>
          </a:prstGeom>
        </p:spPr>
      </p:pic>
      <p:pic>
        <p:nvPicPr>
          <p:cNvPr id="12" name="Billede 11" descr="Et billede, der indeholder plante, tekst, person, tøj&#10;&#10;Beskrivelsen er genereret automatisk">
            <a:hlinkClick r:id="rId8"/>
            <a:extLst>
              <a:ext uri="{FF2B5EF4-FFF2-40B4-BE49-F238E27FC236}">
                <a16:creationId xmlns:a16="http://schemas.microsoft.com/office/drawing/2014/main" id="{FC9FF84C-5291-F911-C722-64363BC7CD43}"/>
              </a:ext>
            </a:extLst>
          </p:cNvPr>
          <p:cNvPicPr>
            <a:picLocks noChangeAspect="1"/>
          </p:cNvPicPr>
          <p:nvPr/>
        </p:nvPicPr>
        <p:blipFill>
          <a:blip r:embed="rId9"/>
          <a:stretch>
            <a:fillRect/>
          </a:stretch>
        </p:blipFill>
        <p:spPr>
          <a:xfrm>
            <a:off x="-3922" y="5967692"/>
            <a:ext cx="958104" cy="893109"/>
          </a:xfrm>
          <a:prstGeom prst="rect">
            <a:avLst/>
          </a:prstGeom>
        </p:spPr>
      </p:pic>
    </p:spTree>
    <p:extLst>
      <p:ext uri="{BB962C8B-B14F-4D97-AF65-F5344CB8AC3E}">
        <p14:creationId xmlns:p14="http://schemas.microsoft.com/office/powerpoint/2010/main" val="2546990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09663" y="4833843"/>
            <a:ext cx="4012670" cy="398012"/>
          </a:xfrm>
        </p:spPr>
        <p:txBody>
          <a:bodyPr/>
          <a:lstStyle/>
          <a:p>
            <a:r>
              <a:rPr lang="en-US" dirty="0">
                <a:ea typeface="+mn-lt"/>
                <a:cs typeface="+mn-lt"/>
              </a:rPr>
              <a:t>Training </a:t>
            </a:r>
            <a:r>
              <a:rPr lang="en-US">
                <a:ea typeface="+mn-lt"/>
                <a:cs typeface="+mn-lt"/>
              </a:rPr>
              <a:t>Module 2.2.3: </a:t>
            </a:r>
            <a:r>
              <a:rPr lang="en-US" dirty="0">
                <a:ea typeface="+mn-lt"/>
                <a:cs typeface="+mn-lt"/>
              </a:rPr>
              <a:t>Interactive session</a:t>
            </a:r>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3" y="2706420"/>
            <a:ext cx="5713831" cy="2127423"/>
          </a:xfrm>
        </p:spPr>
        <p:txBody>
          <a:bodyPr lIns="91440" tIns="45720" rIns="91440" bIns="45720" anchor="t"/>
          <a:lstStyle/>
          <a:p>
            <a:r>
              <a:rPr lang="en-US" sz="3600"/>
              <a:t>Crafting narratives and communication strategies in citizen science</a:t>
            </a:r>
            <a:endParaRPr lang="it-IT" sz="3600" dirty="0"/>
          </a:p>
        </p:txBody>
      </p:sp>
    </p:spTree>
    <p:extLst>
      <p:ext uri="{BB962C8B-B14F-4D97-AF65-F5344CB8AC3E}">
        <p14:creationId xmlns:p14="http://schemas.microsoft.com/office/powerpoint/2010/main" val="198425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Academic courses: for Master students</a:t>
            </a:r>
            <a:endParaRPr lang="da-DK" dirty="0"/>
          </a:p>
        </p:txBody>
      </p:sp>
      <p:pic>
        <p:nvPicPr>
          <p:cNvPr id="3" name="Picture 2">
            <a:hlinkClick r:id="rId2"/>
            <a:extLst>
              <a:ext uri="{FF2B5EF4-FFF2-40B4-BE49-F238E27FC236}">
                <a16:creationId xmlns:a16="http://schemas.microsoft.com/office/drawing/2014/main" id="{5BD8C31C-182A-159D-1716-9725C31E936E}"/>
              </a:ext>
            </a:extLst>
          </p:cNvPr>
          <p:cNvPicPr>
            <a:picLocks noChangeAspect="1"/>
          </p:cNvPicPr>
          <p:nvPr/>
        </p:nvPicPr>
        <p:blipFill rotWithShape="1">
          <a:blip r:embed="rId3"/>
          <a:srcRect b="2613"/>
          <a:stretch/>
        </p:blipFill>
        <p:spPr>
          <a:xfrm>
            <a:off x="2309384" y="838545"/>
            <a:ext cx="7064935" cy="6020987"/>
          </a:xfrm>
          <a:prstGeom prst="rect">
            <a:avLst/>
          </a:prstGeom>
        </p:spPr>
      </p:pic>
      <p:sp>
        <p:nvSpPr>
          <p:cNvPr id="7" name="Rectangle 6">
            <a:extLst>
              <a:ext uri="{FF2B5EF4-FFF2-40B4-BE49-F238E27FC236}">
                <a16:creationId xmlns:a16="http://schemas.microsoft.com/office/drawing/2014/main" id="{B5B2B5C8-EEDD-FB14-D772-E445B2E5D5E7}"/>
              </a:ext>
            </a:extLst>
          </p:cNvPr>
          <p:cNvSpPr/>
          <p:nvPr/>
        </p:nvSpPr>
        <p:spPr>
          <a:xfrm>
            <a:off x="6978316" y="6153293"/>
            <a:ext cx="4792006" cy="433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9480616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620698-2704-01A6-CE24-0CC37BF55958}"/>
              </a:ext>
            </a:extLst>
          </p:cNvPr>
          <p:cNvSpPr>
            <a:spLocks noGrp="1"/>
          </p:cNvSpPr>
          <p:nvPr>
            <p:ph type="body" sz="quarter" idx="10"/>
          </p:nvPr>
        </p:nvSpPr>
        <p:spPr/>
        <p:txBody>
          <a:bodyPr lIns="91440" tIns="45720" rIns="91440" bIns="45720" anchor="t"/>
          <a:lstStyle/>
          <a:p>
            <a:r>
              <a:rPr lang="en-US" sz="2800"/>
              <a:t>Interactive session: Crafting narratives and communication strategies in citizen science</a:t>
            </a:r>
            <a:endParaRPr lang="en-US" dirty="0"/>
          </a:p>
        </p:txBody>
      </p:sp>
      <p:graphicFrame>
        <p:nvGraphicFramePr>
          <p:cNvPr id="2" name="Table 1">
            <a:extLst>
              <a:ext uri="{FF2B5EF4-FFF2-40B4-BE49-F238E27FC236}">
                <a16:creationId xmlns:a16="http://schemas.microsoft.com/office/drawing/2014/main" id="{95347648-F326-A9EC-CA9A-180B760A7B36}"/>
              </a:ext>
            </a:extLst>
          </p:cNvPr>
          <p:cNvGraphicFramePr>
            <a:graphicFrameLocks noGrp="1"/>
          </p:cNvGraphicFramePr>
          <p:nvPr>
            <p:extLst>
              <p:ext uri="{D42A27DB-BD31-4B8C-83A1-F6EECF244321}">
                <p14:modId xmlns:p14="http://schemas.microsoft.com/office/powerpoint/2010/main" val="4117122193"/>
              </p:ext>
            </p:extLst>
          </p:nvPr>
        </p:nvGraphicFramePr>
        <p:xfrm>
          <a:off x="838200" y="1481667"/>
          <a:ext cx="10515600" cy="4614332"/>
        </p:xfrm>
        <a:graphic>
          <a:graphicData uri="http://schemas.openxmlformats.org/drawingml/2006/table">
            <a:tbl>
              <a:tblPr firstRow="1" firstCol="1" bandRow="1">
                <a:tableStyleId>{5C22544A-7EE6-4342-B048-85BDC9FD1C3A}</a:tableStyleId>
              </a:tblPr>
              <a:tblGrid>
                <a:gridCol w="2734733">
                  <a:extLst>
                    <a:ext uri="{9D8B030D-6E8A-4147-A177-3AD203B41FA5}">
                      <a16:colId xmlns:a16="http://schemas.microsoft.com/office/drawing/2014/main" val="2390832515"/>
                    </a:ext>
                  </a:extLst>
                </a:gridCol>
                <a:gridCol w="7780867">
                  <a:extLst>
                    <a:ext uri="{9D8B030D-6E8A-4147-A177-3AD203B41FA5}">
                      <a16:colId xmlns:a16="http://schemas.microsoft.com/office/drawing/2014/main" val="2914203164"/>
                    </a:ext>
                  </a:extLst>
                </a:gridCol>
              </a:tblGrid>
              <a:tr h="294051">
                <a:tc>
                  <a:txBody>
                    <a:bodyPr/>
                    <a:lstStyle/>
                    <a:p>
                      <a:r>
                        <a:rPr lang="da-DK" sz="1400" dirty="0">
                          <a:effectLst/>
                        </a:rPr>
                        <a:t>Program</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343384364"/>
                  </a:ext>
                </a:extLst>
              </a:tr>
              <a:tr h="769055">
                <a:tc>
                  <a:txBody>
                    <a:bodyPr/>
                    <a:lstStyle/>
                    <a:p>
                      <a:r>
                        <a:rPr lang="en-US" sz="1400">
                          <a:effectLst/>
                        </a:rPr>
                        <a:t>Introduction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Present the two task options and distribute handouts with instructions and examples. Provide participants with large sheets of paper for their work and markers or other drawing tools (online if necessary).</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910550098"/>
                  </a:ext>
                </a:extLst>
              </a:tr>
              <a:tr h="769055">
                <a:tc>
                  <a:txBody>
                    <a:bodyPr/>
                    <a:lstStyle/>
                    <a:p>
                      <a:r>
                        <a:rPr lang="en-US" sz="1400">
                          <a:effectLst/>
                        </a:rPr>
                        <a:t>Task Selection and Planning</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Divide participants into small groups or set them up to work individually. Participants choose one of the two tasks: developing a story or selecting communication tactics. They brainstorm key elements or tactics/tools they wish to focus 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828885972"/>
                  </a:ext>
                </a:extLst>
              </a:tr>
              <a:tr h="1006558">
                <a:tc>
                  <a:txBody>
                    <a:bodyPr/>
                    <a:lstStyle/>
                    <a:p>
                      <a:r>
                        <a:rPr lang="en-US" sz="1400">
                          <a:effectLst/>
                        </a:rPr>
                        <a:t>Task Execution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For the storytelling task, participants sketch out the narrative of their chosen citizen science project, focusing on structure, characters, setting, and message. For the communication strategies task, participants list and elaborate on selected tactics and tools, considering how they would apply to a specific citizen science initiative.</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768157325"/>
                  </a:ext>
                </a:extLst>
              </a:tr>
              <a:tr h="1006558">
                <a:tc>
                  <a:txBody>
                    <a:bodyPr/>
                    <a:lstStyle/>
                    <a:p>
                      <a:r>
                        <a:rPr lang="en-US" sz="1400">
                          <a:effectLst/>
                        </a:rPr>
                        <a:t>Sharing and Feedback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briefly present their stories or communication plans, highlighting the rationale behind their choices. Peers provide feedback, focusing on the clarity, engagement potential, and comprehensiveness of the narratives or communication strategies.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1487849679"/>
                  </a:ext>
                </a:extLst>
              </a:tr>
              <a:tr h="769055">
                <a:tc>
                  <a:txBody>
                    <a:bodyPr/>
                    <a:lstStyle/>
                    <a:p>
                      <a:r>
                        <a:rPr lang="en-US" sz="1400">
                          <a:effectLst/>
                        </a:rPr>
                        <a:t>Conclusion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Summarize the importance of storytelling and strategic communication in citizen science. Encourage participants to incorporate these elements into their actual citizen science projects.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522963737"/>
                  </a:ext>
                </a:extLst>
              </a:tr>
            </a:tbl>
          </a:graphicData>
        </a:graphic>
      </p:graphicFrame>
    </p:spTree>
    <p:extLst>
      <p:ext uri="{BB962C8B-B14F-4D97-AF65-F5344CB8AC3E}">
        <p14:creationId xmlns:p14="http://schemas.microsoft.com/office/powerpoint/2010/main" val="430425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0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BDFD7A-2008-80D1-82E8-B41FD7D92455}"/>
              </a:ext>
            </a:extLst>
          </p:cNvPr>
          <p:cNvSpPr/>
          <p:nvPr/>
        </p:nvSpPr>
        <p:spPr>
          <a:xfrm>
            <a:off x="8875868" y="6153293"/>
            <a:ext cx="2894454" cy="433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Academic courses: also open to the public</a:t>
            </a:r>
            <a:endParaRPr lang="da-DK" dirty="0"/>
          </a:p>
        </p:txBody>
      </p:sp>
      <p:pic>
        <p:nvPicPr>
          <p:cNvPr id="4" name="Picture 3">
            <a:hlinkClick r:id="rId2"/>
            <a:extLst>
              <a:ext uri="{FF2B5EF4-FFF2-40B4-BE49-F238E27FC236}">
                <a16:creationId xmlns:a16="http://schemas.microsoft.com/office/drawing/2014/main" id="{42D77C41-14BD-54AE-D76B-47EDBAC84E88}"/>
              </a:ext>
            </a:extLst>
          </p:cNvPr>
          <p:cNvPicPr>
            <a:picLocks noChangeAspect="1"/>
          </p:cNvPicPr>
          <p:nvPr/>
        </p:nvPicPr>
        <p:blipFill>
          <a:blip r:embed="rId3"/>
          <a:stretch>
            <a:fillRect/>
          </a:stretch>
        </p:blipFill>
        <p:spPr>
          <a:xfrm>
            <a:off x="0" y="973217"/>
            <a:ext cx="9173792" cy="5884783"/>
          </a:xfrm>
          <a:prstGeom prst="rect">
            <a:avLst/>
          </a:prstGeom>
        </p:spPr>
      </p:pic>
      <p:sp>
        <p:nvSpPr>
          <p:cNvPr id="9" name="TextBox 8">
            <a:extLst>
              <a:ext uri="{FF2B5EF4-FFF2-40B4-BE49-F238E27FC236}">
                <a16:creationId xmlns:a16="http://schemas.microsoft.com/office/drawing/2014/main" id="{E3BA7283-F443-224B-1A45-9D46472A6296}"/>
              </a:ext>
            </a:extLst>
          </p:cNvPr>
          <p:cNvSpPr txBox="1"/>
          <p:nvPr/>
        </p:nvSpPr>
        <p:spPr>
          <a:xfrm>
            <a:off x="9173792" y="1223184"/>
            <a:ext cx="2983509" cy="1477328"/>
          </a:xfrm>
          <a:prstGeom prst="rect">
            <a:avLst/>
          </a:prstGeom>
          <a:noFill/>
        </p:spPr>
        <p:txBody>
          <a:bodyPr wrap="none" rtlCol="0">
            <a:spAutoFit/>
          </a:bodyPr>
          <a:lstStyle/>
          <a:p>
            <a:r>
              <a:rPr lang="en-US" dirty="0"/>
              <a:t>Onsite for UCL students</a:t>
            </a:r>
            <a:br>
              <a:rPr lang="en-US" dirty="0"/>
            </a:br>
            <a:r>
              <a:rPr lang="en-US" dirty="0"/>
              <a:t>(paid)</a:t>
            </a:r>
          </a:p>
          <a:p>
            <a:endParaRPr lang="en-US" dirty="0"/>
          </a:p>
          <a:p>
            <a:r>
              <a:rPr lang="en-US" dirty="0"/>
              <a:t>Online for ‘the public’ </a:t>
            </a:r>
            <a:br>
              <a:rPr lang="en-US" dirty="0"/>
            </a:br>
            <a:r>
              <a:rPr lang="en-US" dirty="0"/>
              <a:t>(free)</a:t>
            </a:r>
            <a:endParaRPr lang="da-DK" dirty="0"/>
          </a:p>
        </p:txBody>
      </p:sp>
    </p:spTree>
    <p:extLst>
      <p:ext uri="{BB962C8B-B14F-4D97-AF65-F5344CB8AC3E}">
        <p14:creationId xmlns:p14="http://schemas.microsoft.com/office/powerpoint/2010/main" val="1899557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16CC19-3B93-484C-6D6C-145A6B3B72A3}"/>
              </a:ext>
            </a:extLst>
          </p:cNvPr>
          <p:cNvPicPr>
            <a:picLocks noChangeAspect="1"/>
          </p:cNvPicPr>
          <p:nvPr/>
        </p:nvPicPr>
        <p:blipFill>
          <a:blip r:embed="rId3"/>
          <a:stretch>
            <a:fillRect/>
          </a:stretch>
        </p:blipFill>
        <p:spPr>
          <a:xfrm>
            <a:off x="-1" y="881675"/>
            <a:ext cx="12129073" cy="5976325"/>
          </a:xfrm>
          <a:prstGeom prst="rect">
            <a:avLst/>
          </a:prstGeom>
        </p:spPr>
      </p:pic>
      <p:sp>
        <p:nvSpPr>
          <p:cNvPr id="2" name="Pladsholder til tekst 1">
            <a:extLst>
              <a:ext uri="{FF2B5EF4-FFF2-40B4-BE49-F238E27FC236}">
                <a16:creationId xmlns:a16="http://schemas.microsoft.com/office/drawing/2014/main" id="{AD67D1A5-C5B5-394B-210E-7D8AB6D44938}"/>
              </a:ext>
            </a:extLst>
          </p:cNvPr>
          <p:cNvSpPr>
            <a:spLocks noGrp="1"/>
          </p:cNvSpPr>
          <p:nvPr>
            <p:ph type="body" sz="quarter" idx="10"/>
          </p:nvPr>
        </p:nvSpPr>
        <p:spPr/>
        <p:txBody>
          <a:bodyPr lIns="91440" tIns="45720" rIns="91440" bIns="45720" anchor="t"/>
          <a:lstStyle/>
          <a:p>
            <a:r>
              <a:rPr lang="da-DK" dirty="0"/>
              <a:t>EU-</a:t>
            </a:r>
            <a:r>
              <a:rPr lang="da-DK" dirty="0" err="1"/>
              <a:t>citizen.science</a:t>
            </a:r>
            <a:endParaRPr lang="da-DK" dirty="0"/>
          </a:p>
        </p:txBody>
      </p:sp>
    </p:spTree>
    <p:extLst>
      <p:ext uri="{BB962C8B-B14F-4D97-AF65-F5344CB8AC3E}">
        <p14:creationId xmlns:p14="http://schemas.microsoft.com/office/powerpoint/2010/main" val="4004399105"/>
      </p:ext>
    </p:extLst>
  </p:cSld>
  <p:clrMapOvr>
    <a:masterClrMapping/>
  </p:clrMapOvr>
</p:sld>
</file>

<file path=ppt/theme/theme1.xml><?xml version="1.0" encoding="utf-8"?>
<a:theme xmlns:a="http://schemas.openxmlformats.org/drawingml/2006/main" name="Tema di Office">
  <a:themeElements>
    <a:clrScheme name="TIME4CS">
      <a:dk1>
        <a:srgbClr val="1F3643"/>
      </a:dk1>
      <a:lt1>
        <a:srgbClr val="FFFFFF"/>
      </a:lt1>
      <a:dk2>
        <a:srgbClr val="1E3744"/>
      </a:dk2>
      <a:lt2>
        <a:srgbClr val="E7E6E6"/>
      </a:lt2>
      <a:accent1>
        <a:srgbClr val="83B801"/>
      </a:accent1>
      <a:accent2>
        <a:srgbClr val="FAA001"/>
      </a:accent2>
      <a:accent3>
        <a:srgbClr val="1BAAE4"/>
      </a:accent3>
      <a:accent4>
        <a:srgbClr val="83B801"/>
      </a:accent4>
      <a:accent5>
        <a:srgbClr val="FAA001"/>
      </a:accent5>
      <a:accent6>
        <a:srgbClr val="1BAAE4"/>
      </a:accent6>
      <a:hlink>
        <a:srgbClr val="0563C1"/>
      </a:hlink>
      <a:folHlink>
        <a:srgbClr val="954F72"/>
      </a:folHlink>
    </a:clrScheme>
    <a:fontScheme name="TIME4CS">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3.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787C5C62D59824B8B73B85897172264" ma:contentTypeVersion="15" ma:contentTypeDescription="Creare un nuovo documento." ma:contentTypeScope="" ma:versionID="d9d1063af94c71b94dcc86f62bd0dfad">
  <xsd:schema xmlns:xsd="http://www.w3.org/2001/XMLSchema" xmlns:xs="http://www.w3.org/2001/XMLSchema" xmlns:p="http://schemas.microsoft.com/office/2006/metadata/properties" xmlns:ns2="a3a8e43b-8656-4caa-b1ce-45bb4ba1f90e" xmlns:ns3="cdb3c242-f16a-4255-b92f-8a3f1bda4d46" targetNamespace="http://schemas.microsoft.com/office/2006/metadata/properties" ma:root="true" ma:fieldsID="ec75e0ed48a52a311671da962d16b989" ns2:_="" ns3:_="">
    <xsd:import namespace="a3a8e43b-8656-4caa-b1ce-45bb4ba1f90e"/>
    <xsd:import namespace="cdb3c242-f16a-4255-b92f-8a3f1bda4d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a8e43b-8656-4caa-b1ce-45bb4ba1f9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Tag immagine" ma:readOnly="false" ma:fieldId="{5cf76f15-5ced-4ddc-b409-7134ff3c332f}" ma:taxonomyMulti="true" ma:sspId="3a5f7a8f-808c-47db-beb8-e1838fad23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db3c242-f16a-4255-b92f-8a3f1bda4d46" elementFormDefault="qualified">
    <xsd:import namespace="http://schemas.microsoft.com/office/2006/documentManagement/types"/>
    <xsd:import namespace="http://schemas.microsoft.com/office/infopath/2007/PartnerControls"/>
    <xsd:element name="SharedWithUsers" ma:index="17"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Condiviso con dettagli" ma:internalName="SharedWithDetails" ma:readOnly="true">
      <xsd:simpleType>
        <xsd:restriction base="dms:Note">
          <xsd:maxLength value="255"/>
        </xsd:restriction>
      </xsd:simpleType>
    </xsd:element>
    <xsd:element name="TaxCatchAll" ma:index="22" nillable="true" ma:displayName="Taxonomy Catch All Column" ma:hidden="true" ma:list="{32754073-f5cf-4098-8e12-3b273cce7404}" ma:internalName="TaxCatchAll" ma:showField="CatchAllData" ma:web="cdb3c242-f16a-4255-b92f-8a3f1bda4d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db3c242-f16a-4255-b92f-8a3f1bda4d46" xsi:nil="true"/>
    <lcf76f155ced4ddcb4097134ff3c332f xmlns="a3a8e43b-8656-4caa-b1ce-45bb4ba1f90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E8BAC9-8B6E-4E6B-99CE-860456670D60}">
  <ds:schemaRefs>
    <ds:schemaRef ds:uri="a3a8e43b-8656-4caa-b1ce-45bb4ba1f90e"/>
    <ds:schemaRef ds:uri="cdb3c242-f16a-4255-b92f-8a3f1bda4d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419452-AC37-41FC-B619-4202529B0920}">
  <ds:schemaRefs>
    <ds:schemaRef ds:uri="http://schemas.microsoft.com/office/2006/metadata/properties"/>
    <ds:schemaRef ds:uri="http://purl.org/dc/terms/"/>
    <ds:schemaRef ds:uri="http://schemas.openxmlformats.org/package/2006/metadata/core-properties"/>
    <ds:schemaRef ds:uri="a3a8e43b-8656-4caa-b1ce-45bb4ba1f90e"/>
    <ds:schemaRef ds:uri="http://schemas.microsoft.com/office/2006/documentManagement/types"/>
    <ds:schemaRef ds:uri="http://purl.org/dc/dcmitype/"/>
    <ds:schemaRef ds:uri="http://purl.org/dc/elements/1.1/"/>
    <ds:schemaRef ds:uri="http://schemas.microsoft.com/office/infopath/2007/PartnerControls"/>
    <ds:schemaRef ds:uri="cdb3c242-f16a-4255-b92f-8a3f1bda4d46"/>
    <ds:schemaRef ds:uri="http://www.w3.org/XML/1998/namespace"/>
  </ds:schemaRefs>
</ds:datastoreItem>
</file>

<file path=customXml/itemProps3.xml><?xml version="1.0" encoding="utf-8"?>
<ds:datastoreItem xmlns:ds="http://schemas.openxmlformats.org/officeDocument/2006/customXml" ds:itemID="{4DA62933-A281-4F9D-8A1D-6D07E2E22A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8437</TotalTime>
  <Words>4482</Words>
  <Application>Microsoft Office PowerPoint</Application>
  <PresentationFormat>Widescreen</PresentationFormat>
  <Paragraphs>540</Paragraphs>
  <Slides>71</Slides>
  <Notes>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71</vt:i4>
      </vt:variant>
    </vt:vector>
  </HeadingPairs>
  <TitlesOfParts>
    <vt:vector size="85" baseType="lpstr">
      <vt:lpstr>Arial</vt:lpstr>
      <vt:lpstr>AU Passata</vt:lpstr>
      <vt:lpstr>AU Passata Light</vt:lpstr>
      <vt:lpstr>AU Peto</vt:lpstr>
      <vt:lpstr>Calibri</vt:lpstr>
      <vt:lpstr>Georgia</vt:lpstr>
      <vt:lpstr>Montserrat Light</vt:lpstr>
      <vt:lpstr>Montserrat Medium</vt:lpstr>
      <vt:lpstr>Montserrat SemiBold</vt:lpstr>
      <vt:lpstr>Wingdings</vt:lpstr>
      <vt:lpstr>Wingdings 3</vt:lpstr>
      <vt:lpstr>Tema di Office</vt:lpstr>
      <vt:lpstr>AU 16:9</vt:lpstr>
      <vt:lpstr>AU 16:9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Claudia Iasillo</dc:creator>
  <cp:lastModifiedBy>Gitte Kragh</cp:lastModifiedBy>
  <cp:revision>13</cp:revision>
  <cp:lastPrinted>2023-10-27T11:28:31Z</cp:lastPrinted>
  <dcterms:created xsi:type="dcterms:W3CDTF">2021-03-09T15:15:59Z</dcterms:created>
  <dcterms:modified xsi:type="dcterms:W3CDTF">2023-12-21T17:19:34Z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0x010100A787C5C62D59824B8B73B85897172264</vt:lpwstr>
  </property>
</Properties>
</file>